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notesMasterIdLst>
    <p:notesMasterId r:id="rId47"/>
  </p:notesMasterIdLst>
  <p:sldIdLst>
    <p:sldId id="256" r:id="rId2"/>
    <p:sldId id="260" r:id="rId3"/>
    <p:sldId id="262" r:id="rId4"/>
    <p:sldId id="303" r:id="rId5"/>
    <p:sldId id="263" r:id="rId6"/>
    <p:sldId id="264" r:id="rId7"/>
    <p:sldId id="304" r:id="rId8"/>
    <p:sldId id="298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313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302" r:id="rId31"/>
    <p:sldId id="289" r:id="rId32"/>
    <p:sldId id="307" r:id="rId33"/>
    <p:sldId id="311" r:id="rId34"/>
    <p:sldId id="309" r:id="rId35"/>
    <p:sldId id="290" r:id="rId36"/>
    <p:sldId id="310" r:id="rId37"/>
    <p:sldId id="291" r:id="rId38"/>
    <p:sldId id="292" r:id="rId39"/>
    <p:sldId id="257" r:id="rId40"/>
    <p:sldId id="308" r:id="rId41"/>
    <p:sldId id="258" r:id="rId42"/>
    <p:sldId id="299" r:id="rId43"/>
    <p:sldId id="306" r:id="rId44"/>
    <p:sldId id="300" r:id="rId45"/>
    <p:sldId id="301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8" autoAdjust="0"/>
    <p:restoredTop sz="94658" autoAdjust="0"/>
  </p:normalViewPr>
  <p:slideViewPr>
    <p:cSldViewPr>
      <p:cViewPr>
        <p:scale>
          <a:sx n="80" d="100"/>
          <a:sy n="80" d="100"/>
        </p:scale>
        <p:origin x="-882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93DE8-34FD-4446-B072-5AF1CCC0E129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3300C-6AB0-4425-AF17-8A2E859399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61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3300C-6AB0-4425-AF17-8A2E8593996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95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E3791A78-F0CC-460E-80B9-F0B1C9773FAD}" type="slidenum">
              <a:rPr lang="en-US" altLang="ko-KR" smtClean="0"/>
              <a:pPr eaLnBrk="1" hangingPunct="1"/>
              <a:t>14</a:t>
            </a:fld>
            <a:endParaRPr lang="en-US" altLang="ko-KR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6ADDCA5A-0F05-4395-B9F1-539FEC51EE73}" type="slidenum">
              <a:rPr lang="en-US" altLang="ko-KR" smtClean="0"/>
              <a:pPr eaLnBrk="1" hangingPunct="1"/>
              <a:t>15</a:t>
            </a:fld>
            <a:endParaRPr lang="en-US" altLang="ko-KR" smtClean="0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41E042-0AA4-4347-9254-74CDD3A31C97}" type="slidenum">
              <a:rPr lang="en-US" altLang="ko-KR" smtClean="0"/>
              <a:pPr eaLnBrk="1" hangingPunct="1"/>
              <a:t>16</a:t>
            </a:fld>
            <a:endParaRPr lang="en-US" altLang="ko-KR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96681D2-3A7F-49C2-B69E-216330872999}" type="slidenum">
              <a:rPr lang="en-US" altLang="ko-KR" smtClean="0"/>
              <a:pPr eaLnBrk="1" hangingPunct="1"/>
              <a:t>17</a:t>
            </a:fld>
            <a:endParaRPr lang="en-US" altLang="ko-KR" smtClean="0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05BEEA7C-5347-4AAB-9942-19CF9E0EEE31}" type="slidenum">
              <a:rPr lang="en-US" altLang="ko-KR" smtClean="0"/>
              <a:pPr eaLnBrk="1" hangingPunct="1"/>
              <a:t>18</a:t>
            </a:fld>
            <a:endParaRPr lang="en-US" altLang="ko-KR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0E4DF4B-B46E-45B8-85B5-8744766F777C}" type="slidenum">
              <a:rPr lang="en-US" altLang="ko-KR" smtClean="0"/>
              <a:pPr eaLnBrk="1" hangingPunct="1"/>
              <a:t>19</a:t>
            </a:fld>
            <a:endParaRPr lang="en-US" altLang="ko-KR" smtClean="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130C096-6E9E-4404-8F2D-8F7B5292B1C0}" type="slidenum">
              <a:rPr lang="en-US" altLang="ko-KR" smtClean="0"/>
              <a:pPr eaLnBrk="1" hangingPunct="1"/>
              <a:t>20</a:t>
            </a:fld>
            <a:endParaRPr lang="en-US" altLang="ko-KR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27E8CFA-CD75-4316-AF18-02E6AAA0DD1C}" type="slidenum">
              <a:rPr lang="en-US" altLang="ko-KR" smtClean="0"/>
              <a:pPr eaLnBrk="1" hangingPunct="1"/>
              <a:t>21</a:t>
            </a:fld>
            <a:endParaRPr lang="en-US" altLang="ko-KR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CDA13CA-0296-42A0-A7DF-E9EA4F1F075B}" type="slidenum">
              <a:rPr lang="en-US" altLang="ko-KR" smtClean="0"/>
              <a:pPr eaLnBrk="1" hangingPunct="1"/>
              <a:t>23</a:t>
            </a:fld>
            <a:endParaRPr lang="en-US" altLang="ko-KR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B5305C82-C676-4FB3-81BB-C35A2FA9FAFC}" type="slidenum">
              <a:rPr lang="en-US" altLang="ko-KR" smtClean="0"/>
              <a:pPr eaLnBrk="1" hangingPunct="1"/>
              <a:t>24</a:t>
            </a:fld>
            <a:endParaRPr lang="en-US" altLang="ko-KR" smtClean="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50D861B-247C-44F5-873A-86C30DB41EA0}" type="slidenum">
              <a:rPr lang="en-US" altLang="ko-KR" smtClean="0"/>
              <a:pPr eaLnBrk="1" hangingPunct="1"/>
              <a:t>2</a:t>
            </a:fld>
            <a:endParaRPr lang="en-US" altLang="ko-KR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F2BB66F1-C0E3-4964-84B4-144F0ED7B6B3}" type="slidenum">
              <a:rPr lang="en-US" altLang="ko-KR" smtClean="0"/>
              <a:pPr eaLnBrk="1" hangingPunct="1"/>
              <a:t>25</a:t>
            </a:fld>
            <a:endParaRPr lang="en-US" altLang="ko-KR" smtClean="0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F328250-2998-4F75-927C-7676679F56AB}" type="slidenum">
              <a:rPr lang="en-US" altLang="ko-KR" smtClean="0"/>
              <a:pPr eaLnBrk="1" hangingPunct="1"/>
              <a:t>26</a:t>
            </a:fld>
            <a:endParaRPr lang="en-US" altLang="ko-KR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3F919C96-61C9-49A6-B510-D92128088C47}" type="slidenum">
              <a:rPr lang="en-US" altLang="ko-KR" smtClean="0"/>
              <a:pPr eaLnBrk="1" hangingPunct="1"/>
              <a:t>27</a:t>
            </a:fld>
            <a:endParaRPr lang="en-US" altLang="ko-KR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647B720-D806-4F3E-9175-5E8C3F4CDEC2}" type="slidenum">
              <a:rPr lang="en-US" altLang="ko-KR" smtClean="0"/>
              <a:pPr eaLnBrk="1" hangingPunct="1"/>
              <a:t>37</a:t>
            </a:fld>
            <a:endParaRPr lang="en-US" altLang="ko-KR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1B05FAE-3C81-46A3-AF4C-B101D52B96E7}" type="slidenum">
              <a:rPr lang="en-US" altLang="ko-KR" smtClean="0"/>
              <a:pPr eaLnBrk="1" hangingPunct="1"/>
              <a:t>42</a:t>
            </a:fld>
            <a:endParaRPr lang="en-US" altLang="ko-KR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A9D65840-56A2-4993-9B48-7253B537147B}" type="slidenum">
              <a:rPr lang="en-US" altLang="ko-KR" smtClean="0"/>
              <a:pPr eaLnBrk="1" hangingPunct="1"/>
              <a:t>44</a:t>
            </a:fld>
            <a:endParaRPr lang="en-US" altLang="ko-KR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98E45F3-D429-49D8-9952-0658C6F84A27}" type="slidenum">
              <a:rPr lang="en-US" altLang="ko-KR" smtClean="0"/>
              <a:pPr eaLnBrk="1" hangingPunct="1"/>
              <a:t>45</a:t>
            </a:fld>
            <a:endParaRPr lang="en-US" altLang="ko-KR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D18BE87A-092D-45A0-B255-3D88CAF96446}" type="slidenum">
              <a:rPr lang="en-US" altLang="ko-KR" smtClean="0"/>
              <a:pPr eaLnBrk="1" hangingPunct="1"/>
              <a:t>3</a:t>
            </a:fld>
            <a:endParaRPr lang="en-US" altLang="ko-KR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AE300EA-823A-47D8-93DF-98BB54527A82}" type="slidenum">
              <a:rPr lang="en-US" altLang="ko-KR" smtClean="0"/>
              <a:pPr eaLnBrk="1" hangingPunct="1"/>
              <a:t>5</a:t>
            </a:fld>
            <a:endParaRPr lang="en-US" altLang="ko-KR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937A1F03-7302-4160-9156-51ECF1918297}" type="slidenum">
              <a:rPr lang="en-US" altLang="ko-KR" smtClean="0"/>
              <a:pPr eaLnBrk="1" hangingPunct="1"/>
              <a:t>9</a:t>
            </a:fld>
            <a:endParaRPr lang="en-US" altLang="ko-KR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CDE1428-5CBA-4A06-B79C-0A11F2F2FE22}" type="slidenum">
              <a:rPr lang="en-US" altLang="ko-KR" smtClean="0"/>
              <a:pPr eaLnBrk="1" hangingPunct="1"/>
              <a:t>10</a:t>
            </a:fld>
            <a:endParaRPr lang="en-US" altLang="ko-KR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49B23A6C-CBFC-40F8-AB39-5AA50006E997}" type="slidenum">
              <a:rPr lang="en-US" altLang="ko-KR" smtClean="0"/>
              <a:pPr eaLnBrk="1" hangingPunct="1"/>
              <a:t>11</a:t>
            </a:fld>
            <a:endParaRPr lang="en-US" altLang="ko-KR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BA58DBD-2FF5-420C-A81D-E9C32814D95A}" type="slidenum">
              <a:rPr lang="en-US" altLang="ko-KR" smtClean="0"/>
              <a:pPr eaLnBrk="1" hangingPunct="1"/>
              <a:t>12</a:t>
            </a:fld>
            <a:endParaRPr lang="en-US" altLang="ko-KR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1B11A464-60D5-4049-A1FF-53D61DF2F310}" type="slidenum">
              <a:rPr lang="en-US" altLang="ko-KR" smtClean="0"/>
              <a:pPr eaLnBrk="1" hangingPunct="1"/>
              <a:t>13</a:t>
            </a:fld>
            <a:endParaRPr lang="en-US" altLang="ko-KR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00BEDB5-0231-4781-B77C-01151A94176B}" type="datetimeFigureOut">
              <a:rPr lang="ko-KR" altLang="en-US" smtClean="0"/>
              <a:t>2016-09-01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744B185-A08E-48FB-BF2F-A71373FC669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d/networking/nokia-taps-silicon-valley-76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ketchup.google.com/3dwarehouse/?hl=ko" TargetMode="External"/><Relationship Id="rId4" Type="http://schemas.openxmlformats.org/officeDocument/2006/relationships/hyperlink" Target="http://www.sketchup.com/learn/videos?playlist=8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host.robots.ox.ac.uk/pascal/VOC/voc2012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ubc.ca/~lowe/vision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컴퓨터비젼</a:t>
            </a:r>
            <a:r>
              <a:rPr lang="ko-KR" altLang="en-US" dirty="0" smtClean="0"/>
              <a:t> 소개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2700" dirty="0" smtClean="0"/>
              <a:t>엄종석 교수</a:t>
            </a:r>
            <a:r>
              <a:rPr lang="ko-KR" altLang="en-US" sz="2200" dirty="0"/>
              <a:t/>
            </a:r>
            <a:br>
              <a:rPr lang="ko-KR" altLang="en-US" sz="2200" dirty="0"/>
            </a:br>
            <a:endParaRPr lang="ko-KR" altLang="en-US" sz="2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연구동</a:t>
            </a:r>
            <a:r>
              <a:rPr lang="ko-KR" altLang="en-US" dirty="0"/>
              <a:t> </a:t>
            </a:r>
            <a:r>
              <a:rPr lang="en-US" altLang="ko-KR" dirty="0"/>
              <a:t>201</a:t>
            </a:r>
            <a:r>
              <a:rPr lang="ko-KR" altLang="en-US" dirty="0"/>
              <a:t>호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>
                <a:solidFill>
                  <a:schemeClr val="tx1"/>
                </a:solidFill>
              </a:rPr>
              <a:t>jsum@hansung.ac.kr</a:t>
            </a:r>
          </a:p>
        </p:txBody>
      </p:sp>
    </p:spTree>
    <p:extLst>
      <p:ext uri="{BB962C8B-B14F-4D97-AF65-F5344CB8AC3E}">
        <p14:creationId xmlns:p14="http://schemas.microsoft.com/office/powerpoint/2010/main" val="1367184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 noChangeArrowheads="1"/>
          </p:cNvSpPr>
          <p:nvPr>
            <p:ph idx="1"/>
          </p:nvPr>
        </p:nvSpPr>
        <p:spPr>
          <a:xfrm>
            <a:off x="539750" y="1340768"/>
            <a:ext cx="7993063" cy="460918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2) </a:t>
            </a:r>
            <a:r>
              <a:rPr lang="ko-KR" altLang="en-US" dirty="0" smtClean="0"/>
              <a:t>패턴</a:t>
            </a:r>
            <a:r>
              <a:rPr lang="en-US" altLang="ko-KR" dirty="0" smtClean="0"/>
              <a:t>(pattern)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 </a:t>
            </a:r>
            <a:r>
              <a:rPr lang="ko-KR" altLang="en-US" sz="2600" dirty="0" smtClean="0"/>
              <a:t>인식되어지는 사물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대상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개체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>      </a:t>
            </a:r>
            <a:r>
              <a:rPr lang="en-US" altLang="ko-KR" sz="2600" dirty="0" smtClean="0"/>
              <a:t>the object which is inspected for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/>
              <a:t>      </a:t>
            </a:r>
            <a:r>
              <a:rPr lang="en-US" altLang="ko-KR" sz="2600" dirty="0" smtClean="0">
                <a:latin typeface="Arial" charset="0"/>
              </a:rPr>
              <a:t>“</a:t>
            </a:r>
            <a:r>
              <a:rPr lang="en-US" altLang="ko-KR" sz="2600" dirty="0" smtClean="0"/>
              <a:t>recognition</a:t>
            </a:r>
            <a:r>
              <a:rPr lang="en-US" altLang="ko-KR" sz="2600" dirty="0" smtClean="0">
                <a:latin typeface="Arial" charset="0"/>
              </a:rPr>
              <a:t>”</a:t>
            </a:r>
            <a:endParaRPr lang="en-US" altLang="ko-KR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/>
              <a:t>       ex) </a:t>
            </a:r>
            <a:r>
              <a:rPr lang="ko-KR" altLang="en-US" sz="2600" dirty="0" smtClean="0"/>
              <a:t>공간적 패턴</a:t>
            </a:r>
            <a:r>
              <a:rPr lang="en-US" altLang="ko-KR" sz="2600" dirty="0" smtClean="0"/>
              <a:t>: character, fingerprint,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/>
              <a:t>            retinal scan, satellite image, weather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/>
              <a:t>            map, medical image, iris, face, 		    		    vehicles, gesture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/>
              <a:t>        </a:t>
            </a:r>
            <a:r>
              <a:rPr lang="ko-KR" altLang="en-US" sz="2600" dirty="0" smtClean="0"/>
              <a:t>시간적 패턴</a:t>
            </a:r>
            <a:r>
              <a:rPr lang="en-US" altLang="ko-KR" sz="2600" dirty="0" smtClean="0"/>
              <a:t>: speech, electrocardiogram, stock index</a:t>
            </a:r>
          </a:p>
        </p:txBody>
      </p:sp>
    </p:spTree>
    <p:extLst>
      <p:ext uri="{BB962C8B-B14F-4D97-AF65-F5344CB8AC3E}">
        <p14:creationId xmlns:p14="http://schemas.microsoft.com/office/powerpoint/2010/main" val="89228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28800"/>
            <a:ext cx="7772400" cy="3933800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3) Pattern recognition(</a:t>
            </a:r>
            <a:r>
              <a:rPr lang="ko-KR" altLang="en-US" sz="3400" dirty="0" smtClean="0"/>
              <a:t>패턴인식</a:t>
            </a:r>
            <a:r>
              <a:rPr lang="en-US" altLang="ko-KR" sz="34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 </a:t>
            </a:r>
            <a:r>
              <a:rPr lang="en-US" altLang="ko-KR" dirty="0" smtClean="0"/>
              <a:t>classification of patterns(objects) into classes(categories) by machine</a:t>
            </a:r>
            <a:r>
              <a:rPr lang="en-US" altLang="ko-KR" sz="3400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34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 4) Preprocessing(</a:t>
            </a:r>
            <a:r>
              <a:rPr lang="ko-KR" altLang="en-US" sz="3400" dirty="0" smtClean="0"/>
              <a:t>전처리</a:t>
            </a:r>
            <a:r>
              <a:rPr lang="en-US" altLang="ko-KR" sz="34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    </a:t>
            </a:r>
            <a:r>
              <a:rPr lang="ko-KR" altLang="en-US" dirty="0" smtClean="0"/>
              <a:t>입력패턴의 특징을 찾기 위하여 크기나 기울기를 조정하거나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개선 및 변형하는 작업</a:t>
            </a:r>
          </a:p>
        </p:txBody>
      </p:sp>
    </p:spTree>
    <p:extLst>
      <p:ext uri="{BB962C8B-B14F-4D97-AF65-F5344CB8AC3E}">
        <p14:creationId xmlns:p14="http://schemas.microsoft.com/office/powerpoint/2010/main" val="3361989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755650" y="1340767"/>
            <a:ext cx="7772400" cy="460600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5) feature(</a:t>
            </a:r>
            <a:r>
              <a:rPr lang="ko-KR" altLang="en-US" sz="3400" dirty="0" smtClean="0"/>
              <a:t>특징</a:t>
            </a:r>
            <a:r>
              <a:rPr lang="en-US" altLang="ko-KR" sz="3400" dirty="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    - </a:t>
            </a:r>
            <a:r>
              <a:rPr lang="ko-KR" altLang="en-US" dirty="0" smtClean="0"/>
              <a:t>패턴을 분류하기 위하여 사용하는 측정치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혹은 </a:t>
            </a:r>
            <a:r>
              <a:rPr lang="ko-KR" altLang="en-US" dirty="0" err="1" smtClean="0"/>
              <a:t>특성치</a:t>
            </a:r>
            <a:r>
              <a:rPr lang="en-US" altLang="ko-KR" dirty="0" smtClean="0"/>
              <a:t>,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/>
              <a:t>	 </a:t>
            </a:r>
            <a:r>
              <a:rPr lang="en-US" altLang="ko-KR" dirty="0" smtClean="0"/>
              <a:t>    - </a:t>
            </a:r>
            <a:r>
              <a:rPr lang="ko-KR" altLang="en-US" dirty="0" smtClean="0"/>
              <a:t>객체인식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 정합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시각추적</a:t>
            </a:r>
            <a:r>
              <a:rPr lang="en-US" altLang="ko-KR" dirty="0" smtClean="0"/>
              <a:t>, 3D </a:t>
            </a:r>
            <a:r>
              <a:rPr lang="ko-KR" altLang="en-US" dirty="0" smtClean="0"/>
              <a:t>재구성 등에 문제 해결에 필요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dirty="0" smtClean="0"/>
              <a:t>  </a:t>
            </a:r>
            <a:r>
              <a:rPr lang="en-US" altLang="ko-KR" u="sng" dirty="0" smtClean="0"/>
              <a:t>Focuses: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	-  feature selection: </a:t>
            </a:r>
            <a:r>
              <a:rPr lang="ko-KR" altLang="en-US" sz="2600" dirty="0" smtClean="0"/>
              <a:t>패턴인식이 적용되는 분야에 따라 매우 다름</a:t>
            </a:r>
            <a:r>
              <a:rPr lang="en-US" altLang="ko-KR" sz="2600" dirty="0" smtClean="0"/>
              <a:t>=&gt; </a:t>
            </a:r>
            <a:r>
              <a:rPr lang="ko-KR" altLang="en-US" sz="2600" dirty="0" smtClean="0"/>
              <a:t>그 분야의 전문가가 필요하다</a:t>
            </a:r>
            <a:r>
              <a:rPr lang="en-US" altLang="ko-KR" sz="2600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	- feature extraction(</a:t>
            </a:r>
            <a:r>
              <a:rPr lang="ko-KR" altLang="en-US" dirty="0" smtClean="0"/>
              <a:t>특징추출</a:t>
            </a:r>
            <a:r>
              <a:rPr lang="en-US" altLang="ko-KR" dirty="0" smtClean="0"/>
              <a:t>) : </a:t>
            </a:r>
            <a:r>
              <a:rPr lang="ko-KR" altLang="en-US" sz="2600" dirty="0" smtClean="0"/>
              <a:t>선택된 </a:t>
            </a:r>
            <a:r>
              <a:rPr lang="en-US" altLang="ko-KR" sz="2600" dirty="0" smtClean="0"/>
              <a:t>feature</a:t>
            </a:r>
            <a:r>
              <a:rPr lang="ko-KR" altLang="en-US" sz="2600" dirty="0" smtClean="0"/>
              <a:t>의 측정치를 얻는 과정을 말함</a:t>
            </a:r>
            <a:r>
              <a:rPr lang="en-US" altLang="ko-KR" dirty="0" smtClean="0"/>
              <a:t>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	- classes : patterns</a:t>
            </a:r>
            <a:r>
              <a:rPr lang="ko-KR" altLang="en-US" dirty="0" smtClean="0"/>
              <a:t>이 분류되는 집단</a:t>
            </a:r>
          </a:p>
        </p:txBody>
      </p:sp>
    </p:spTree>
    <p:extLst>
      <p:ext uri="{BB962C8B-B14F-4D97-AF65-F5344CB8AC3E}">
        <p14:creationId xmlns:p14="http://schemas.microsoft.com/office/powerpoint/2010/main" val="20373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609600"/>
            <a:ext cx="7772400" cy="5181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altLang="ko-KR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smtClean="0"/>
              <a:t>  6) clustering(</a:t>
            </a:r>
            <a:r>
              <a:rPr lang="ko-KR" altLang="en-US" sz="3400" smtClean="0"/>
              <a:t>군집화</a:t>
            </a:r>
            <a:r>
              <a:rPr lang="en-US" altLang="ko-KR" sz="3400" smtClean="0"/>
              <a:t>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smtClean="0"/>
              <a:t>      </a:t>
            </a:r>
            <a:r>
              <a:rPr lang="ko-KR" altLang="en-US" smtClean="0"/>
              <a:t>입력 </a:t>
            </a:r>
            <a:r>
              <a:rPr lang="en-US" altLang="ko-KR" smtClean="0"/>
              <a:t>data</a:t>
            </a:r>
            <a:r>
              <a:rPr lang="ko-KR" altLang="en-US" smtClean="0"/>
              <a:t>를 유사한 패턴끼리 그룹으로 만드는 작업</a:t>
            </a:r>
          </a:p>
        </p:txBody>
      </p:sp>
    </p:spTree>
    <p:extLst>
      <p:ext uri="{BB962C8B-B14F-4D97-AF65-F5344CB8AC3E}">
        <p14:creationId xmlns:p14="http://schemas.microsoft.com/office/powerpoint/2010/main" val="317032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40768"/>
            <a:ext cx="7772400" cy="4755232"/>
          </a:xfrm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7) Training set (database)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</a:t>
            </a:r>
            <a:r>
              <a:rPr lang="en-US" altLang="ko-KR" sz="2600" dirty="0" smtClean="0"/>
              <a:t>incoming patterns   </a:t>
            </a:r>
            <a:r>
              <a:rPr lang="en-US" altLang="ko-KR" sz="2600" dirty="0" smtClean="0">
                <a:sym typeface="Wingdings" pitchFamily="2" charset="2"/>
              </a:rPr>
              <a:t>   classes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2600" dirty="0" smtClean="0">
              <a:sym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ym typeface="Wingdings" pitchFamily="2" charset="2"/>
              </a:rPr>
              <a:t>  - Sample patterns with known classification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ym typeface="Wingdings" pitchFamily="2" charset="2"/>
              </a:rPr>
              <a:t>     is called training set.</a:t>
            </a:r>
          </a:p>
          <a:p>
            <a:pPr eaLnBrk="1" hangingPunct="1">
              <a:buFont typeface="Wingdings" pitchFamily="2" charset="2"/>
              <a:buNone/>
            </a:pPr>
            <a:endParaRPr lang="en-US" altLang="ko-KR" sz="2600" dirty="0" smtClean="0">
              <a:sym typeface="Wingdings" pitchFamily="2" charset="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ym typeface="Wingdings" pitchFamily="2" charset="2"/>
              </a:rPr>
              <a:t>  - Provide relevant information how to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ym typeface="Wingdings" pitchFamily="2" charset="2"/>
              </a:rPr>
              <a:t>     associate between input data and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ym typeface="Wingdings" pitchFamily="2" charset="2"/>
              </a:rPr>
              <a:t>     decision.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>
                <a:sym typeface="Wingdings" pitchFamily="2" charset="2"/>
              </a:rPr>
              <a:t>    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00108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9" name="Text Box 11"/>
          <p:cNvSpPr txBox="1">
            <a:spLocks noGrp="1" noChangeArrowheads="1"/>
          </p:cNvSpPr>
          <p:nvPr>
            <p:ph idx="1"/>
          </p:nvPr>
        </p:nvSpPr>
        <p:spPr>
          <a:xfrm>
            <a:off x="2051050" y="3068638"/>
            <a:ext cx="1128713" cy="419100"/>
          </a:xfrm>
          <a:solidFill>
            <a:srgbClr val="92D050"/>
          </a:solidFill>
          <a:ln cap="flat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전처리</a:t>
            </a:r>
          </a:p>
        </p:txBody>
      </p:sp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457200" y="2700338"/>
            <a:ext cx="468313" cy="14303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다수의 패턴</a:t>
            </a:r>
          </a:p>
        </p:txBody>
      </p:sp>
      <p:sp>
        <p:nvSpPr>
          <p:cNvPr id="16388" name="Line 5"/>
          <p:cNvSpPr>
            <a:spLocks noChangeShapeType="1"/>
          </p:cNvSpPr>
          <p:nvPr/>
        </p:nvSpPr>
        <p:spPr bwMode="auto">
          <a:xfrm>
            <a:off x="9144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1143000" y="3052763"/>
            <a:ext cx="701675" cy="3762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입력</a:t>
            </a:r>
          </a:p>
        </p:txBody>
      </p:sp>
      <p:sp>
        <p:nvSpPr>
          <p:cNvPr id="27660" name="Text Box 12"/>
          <p:cNvSpPr txBox="1">
            <a:spLocks noChangeArrowheads="1"/>
          </p:cNvSpPr>
          <p:nvPr/>
        </p:nvSpPr>
        <p:spPr bwMode="auto">
          <a:xfrm>
            <a:off x="3429000" y="3038475"/>
            <a:ext cx="1190625" cy="3762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특징추출</a:t>
            </a:r>
          </a:p>
        </p:txBody>
      </p:sp>
      <p:sp>
        <p:nvSpPr>
          <p:cNvPr id="27662" name="Text Box 14"/>
          <p:cNvSpPr txBox="1">
            <a:spLocks noChangeArrowheads="1"/>
          </p:cNvSpPr>
          <p:nvPr/>
        </p:nvSpPr>
        <p:spPr bwMode="auto">
          <a:xfrm>
            <a:off x="4953000" y="3038475"/>
            <a:ext cx="941388" cy="3762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군집화</a:t>
            </a:r>
          </a:p>
        </p:txBody>
      </p:sp>
      <p:sp>
        <p:nvSpPr>
          <p:cNvPr id="27663" name="Text Box 15"/>
          <p:cNvSpPr txBox="1">
            <a:spLocks noChangeArrowheads="1"/>
          </p:cNvSpPr>
          <p:nvPr/>
        </p:nvSpPr>
        <p:spPr bwMode="auto">
          <a:xfrm>
            <a:off x="6156325" y="2997200"/>
            <a:ext cx="1549400" cy="138499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표준패턴의 </a:t>
            </a: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생성</a:t>
            </a:r>
            <a:endParaRPr lang="en-US" altLang="ko-KR" sz="2000" b="1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(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특징벡터</a:t>
            </a:r>
            <a:endParaRPr lang="en-US" altLang="ko-KR" sz="2000" b="1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altLang="ko-KR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=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기술자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  <a:endParaRPr lang="ko-KR" altLang="en-US" sz="2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7664" name="Text Box 16"/>
          <p:cNvSpPr txBox="1">
            <a:spLocks noChangeArrowheads="1"/>
          </p:cNvSpPr>
          <p:nvPr/>
        </p:nvSpPr>
        <p:spPr bwMode="auto">
          <a:xfrm>
            <a:off x="2895600" y="1981200"/>
            <a:ext cx="2020888" cy="3762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특징공간의 설정</a:t>
            </a:r>
          </a:p>
        </p:txBody>
      </p:sp>
      <p:sp>
        <p:nvSpPr>
          <p:cNvPr id="27665" name="Text Box 17"/>
          <p:cNvSpPr txBox="1">
            <a:spLocks noChangeArrowheads="1"/>
          </p:cNvSpPr>
          <p:nvPr/>
        </p:nvSpPr>
        <p:spPr bwMode="auto">
          <a:xfrm>
            <a:off x="8001000" y="2743200"/>
            <a:ext cx="468313" cy="1928813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약간의 표준패턴</a:t>
            </a:r>
          </a:p>
        </p:txBody>
      </p:sp>
      <p:sp>
        <p:nvSpPr>
          <p:cNvPr id="16396" name="Line 27"/>
          <p:cNvSpPr>
            <a:spLocks noChangeShapeType="1"/>
          </p:cNvSpPr>
          <p:nvPr/>
        </p:nvSpPr>
        <p:spPr bwMode="auto">
          <a:xfrm>
            <a:off x="1835150" y="32131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97" name="Line 28"/>
          <p:cNvSpPr>
            <a:spLocks noChangeShapeType="1"/>
          </p:cNvSpPr>
          <p:nvPr/>
        </p:nvSpPr>
        <p:spPr bwMode="auto">
          <a:xfrm>
            <a:off x="32004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98" name="Line 29"/>
          <p:cNvSpPr>
            <a:spLocks noChangeShapeType="1"/>
          </p:cNvSpPr>
          <p:nvPr/>
        </p:nvSpPr>
        <p:spPr bwMode="auto">
          <a:xfrm>
            <a:off x="59436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399" name="Line 30"/>
          <p:cNvSpPr>
            <a:spLocks noChangeShapeType="1"/>
          </p:cNvSpPr>
          <p:nvPr/>
        </p:nvSpPr>
        <p:spPr bwMode="auto">
          <a:xfrm>
            <a:off x="7740650" y="32131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400" name="Line 31"/>
          <p:cNvSpPr>
            <a:spLocks noChangeShapeType="1"/>
          </p:cNvSpPr>
          <p:nvPr/>
        </p:nvSpPr>
        <p:spPr bwMode="auto">
          <a:xfrm>
            <a:off x="47244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6401" name="Line 32"/>
          <p:cNvSpPr>
            <a:spLocks noChangeShapeType="1"/>
          </p:cNvSpPr>
          <p:nvPr/>
        </p:nvSpPr>
        <p:spPr bwMode="auto">
          <a:xfrm>
            <a:off x="3962400" y="2438400"/>
            <a:ext cx="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40123" y="332656"/>
            <a:ext cx="36724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3300" b="1" dirty="0" smtClean="0">
                <a:latin typeface="+mj-ea"/>
                <a:ea typeface="+mj-ea"/>
              </a:rPr>
              <a:t>계층적</a:t>
            </a:r>
            <a:r>
              <a:rPr lang="en-US" altLang="ko-KR" sz="3300" b="1" dirty="0" smtClean="0">
                <a:latin typeface="+mj-ea"/>
                <a:ea typeface="+mj-ea"/>
              </a:rPr>
              <a:t> </a:t>
            </a:r>
            <a:r>
              <a:rPr lang="ko-KR" altLang="en-US" sz="3300" b="1" dirty="0" smtClean="0">
                <a:latin typeface="+mj-ea"/>
                <a:ea typeface="+mj-ea"/>
              </a:rPr>
              <a:t>처리</a:t>
            </a:r>
            <a:endParaRPr lang="ko-KR" altLang="en-US" sz="33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4730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Text Box 6"/>
          <p:cNvSpPr txBox="1">
            <a:spLocks noGrp="1" noChangeArrowheads="1"/>
          </p:cNvSpPr>
          <p:nvPr>
            <p:ph idx="1"/>
          </p:nvPr>
        </p:nvSpPr>
        <p:spPr>
          <a:xfrm>
            <a:off x="2124075" y="2997200"/>
            <a:ext cx="1128713" cy="419100"/>
          </a:xfrm>
          <a:solidFill>
            <a:srgbClr val="92D050"/>
          </a:solidFill>
          <a:ln cap="flat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ko-KR" altLang="en-US" sz="20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전처리</a:t>
            </a:r>
            <a:endParaRPr lang="ko-KR" altLang="en-US" sz="2000" dirty="0" smtClean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75696" y="404664"/>
            <a:ext cx="2800904" cy="648072"/>
          </a:xfrm>
        </p:spPr>
        <p:txBody>
          <a:bodyPr/>
          <a:lstStyle/>
          <a:p>
            <a:pPr algn="l" eaLnBrk="1" hangingPunct="1"/>
            <a:r>
              <a:rPr lang="ko-KR" altLang="en-US" sz="3300" b="1" dirty="0" smtClean="0"/>
              <a:t>계층적 처리</a:t>
            </a: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57200" y="2700338"/>
            <a:ext cx="468313" cy="14303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미지의 패턴</a:t>
            </a: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9144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1143000" y="3052763"/>
            <a:ext cx="701675" cy="3762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입력</a:t>
            </a: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3505200" y="3052763"/>
            <a:ext cx="1190625" cy="376237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특징추출</a:t>
            </a:r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4953000" y="3038475"/>
            <a:ext cx="1190625" cy="3762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입력패턴</a:t>
            </a: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953000" y="4419600"/>
            <a:ext cx="1447800" cy="376238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표준패턴</a:t>
            </a: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6858000" y="2667000"/>
            <a:ext cx="468313" cy="1098550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ko-KR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인식결과</a:t>
            </a:r>
          </a:p>
        </p:txBody>
      </p:sp>
      <p:sp>
        <p:nvSpPr>
          <p:cNvPr id="17419" name="Line 12"/>
          <p:cNvSpPr>
            <a:spLocks noChangeShapeType="1"/>
          </p:cNvSpPr>
          <p:nvPr/>
        </p:nvSpPr>
        <p:spPr bwMode="auto">
          <a:xfrm>
            <a:off x="19050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0" name="Line 13"/>
          <p:cNvSpPr>
            <a:spLocks noChangeShapeType="1"/>
          </p:cNvSpPr>
          <p:nvPr/>
        </p:nvSpPr>
        <p:spPr bwMode="auto">
          <a:xfrm>
            <a:off x="32766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1" name="Line 16"/>
          <p:cNvSpPr>
            <a:spLocks noChangeShapeType="1"/>
          </p:cNvSpPr>
          <p:nvPr/>
        </p:nvSpPr>
        <p:spPr bwMode="auto">
          <a:xfrm>
            <a:off x="4724400" y="3200400"/>
            <a:ext cx="228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2" name="Line 18"/>
          <p:cNvSpPr>
            <a:spLocks noChangeShapeType="1"/>
          </p:cNvSpPr>
          <p:nvPr/>
        </p:nvSpPr>
        <p:spPr bwMode="auto">
          <a:xfrm>
            <a:off x="5562600" y="3429000"/>
            <a:ext cx="0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3" name="Line 19"/>
          <p:cNvSpPr>
            <a:spLocks noChangeShapeType="1"/>
          </p:cNvSpPr>
          <p:nvPr/>
        </p:nvSpPr>
        <p:spPr bwMode="auto">
          <a:xfrm>
            <a:off x="6172200" y="3200400"/>
            <a:ext cx="685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424" name="Text Box 21"/>
          <p:cNvSpPr txBox="1">
            <a:spLocks noChangeArrowheads="1"/>
          </p:cNvSpPr>
          <p:nvPr/>
        </p:nvSpPr>
        <p:spPr bwMode="auto">
          <a:xfrm>
            <a:off x="5007114" y="5079481"/>
            <a:ext cx="2262158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2400" dirty="0" err="1" smtClean="0"/>
              <a:t>패턴매칭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정합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7425" name="Text Box 25"/>
          <p:cNvSpPr txBox="1">
            <a:spLocks noChangeArrowheads="1"/>
          </p:cNvSpPr>
          <p:nvPr/>
        </p:nvSpPr>
        <p:spPr bwMode="auto">
          <a:xfrm>
            <a:off x="5715000" y="3657600"/>
            <a:ext cx="1841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ko-KR" altLang="ko-KR" sz="2800"/>
          </a:p>
        </p:txBody>
      </p:sp>
      <p:sp>
        <p:nvSpPr>
          <p:cNvPr id="17426" name="Text Box 26"/>
          <p:cNvSpPr txBox="1">
            <a:spLocks noChangeArrowheads="1"/>
          </p:cNvSpPr>
          <p:nvPr/>
        </p:nvSpPr>
        <p:spPr bwMode="auto">
          <a:xfrm>
            <a:off x="5592505" y="3896744"/>
            <a:ext cx="3467616" cy="4247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ko-KR" altLang="en-US" sz="2400" dirty="0" smtClean="0"/>
              <a:t>비교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분석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해석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후처리</a:t>
            </a:r>
            <a:endParaRPr lang="en-US" altLang="ko-KR" sz="2400" dirty="0"/>
          </a:p>
        </p:txBody>
      </p:sp>
      <p:sp>
        <p:nvSpPr>
          <p:cNvPr id="2" name="직사각형 1"/>
          <p:cNvSpPr/>
          <p:nvPr/>
        </p:nvSpPr>
        <p:spPr>
          <a:xfrm>
            <a:off x="5172399" y="5623056"/>
            <a:ext cx="3839513" cy="3416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ko-KR" altLang="en-US" dirty="0"/>
              <a:t>응용분야에 따라 알고리즘이 다르다</a:t>
            </a:r>
          </a:p>
        </p:txBody>
      </p:sp>
    </p:spTree>
    <p:extLst>
      <p:ext uri="{BB962C8B-B14F-4D97-AF65-F5344CB8AC3E}">
        <p14:creationId xmlns:p14="http://schemas.microsoft.com/office/powerpoint/2010/main" val="373593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mtClean="0">
                <a:solidFill>
                  <a:srgbClr val="000000"/>
                </a:solidFill>
              </a:rPr>
              <a:t> </a:t>
            </a:r>
          </a:p>
          <a:p>
            <a:pPr eaLnBrk="1" hangingPunct="1"/>
            <a:endParaRPr lang="en-US" altLang="ko-KR" smtClean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pPr algn="l" eaLnBrk="1" hangingPunct="1"/>
            <a:r>
              <a:rPr lang="ko-KR" altLang="en-US" sz="2900" dirty="0" smtClean="0"/>
              <a:t>예제</a:t>
            </a:r>
            <a:r>
              <a:rPr lang="en-US" altLang="ko-KR" sz="2900" dirty="0" smtClean="0"/>
              <a:t>) </a:t>
            </a:r>
            <a:r>
              <a:rPr lang="ko-KR" altLang="en-US" sz="2900" dirty="0" smtClean="0"/>
              <a:t>지문인식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977900" y="1276350"/>
            <a:ext cx="5803900" cy="4283075"/>
            <a:chOff x="0" y="0"/>
            <a:chExt cx="3656" cy="2698"/>
          </a:xfrm>
        </p:grpSpPr>
        <p:sp>
          <p:nvSpPr>
            <p:cNvPr id="18438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3656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18439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3656" cy="2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1000">
                  <a:solidFill>
                    <a:srgbClr val="000000"/>
                  </a:solidFill>
                </a:rPr>
                <a:t>  </a:t>
              </a:r>
              <a:r>
                <a:rPr lang="en-US" altLang="ko-KR" sz="27500">
                  <a:solidFill>
                    <a:srgbClr val="000000"/>
                  </a:solidFill>
                  <a:latin typeface="Times New Roman" pitchFamily="18" charset="0"/>
                </a:rPr>
                <a:t> </a:t>
              </a:r>
              <a:r>
                <a:rPr lang="en-US" altLang="ko-KR" sz="1000">
                  <a:solidFill>
                    <a:srgbClr val="000000"/>
                  </a:solidFill>
                  <a:latin typeface="Times New Roman" pitchFamily="18" charset="0"/>
                </a:rPr>
                <a:t>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 </a:t>
              </a:r>
              <a:endParaRPr lang="en-US" altLang="ko-KR" sz="1000">
                <a:solidFill>
                  <a:srgbClr val="000000"/>
                </a:solidFill>
              </a:endParaRPr>
            </a:p>
          </p:txBody>
        </p:sp>
      </p:grpSp>
      <p:pic>
        <p:nvPicPr>
          <p:cNvPr id="18437" name="Picture 7" descr="finger_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25" y="1246188"/>
            <a:ext cx="7040563" cy="436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55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340768"/>
            <a:ext cx="7772400" cy="4755232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ko-KR" dirty="0" smtClean="0">
                <a:solidFill>
                  <a:srgbClr val="000000"/>
                </a:solidFill>
              </a:rPr>
              <a:t>▶ </a:t>
            </a:r>
            <a:r>
              <a:rPr lang="ko-KR" altLang="en-US" dirty="0" smtClean="0">
                <a:solidFill>
                  <a:srgbClr val="000000"/>
                </a:solidFill>
              </a:rPr>
              <a:t>지문 </a:t>
            </a:r>
            <a:r>
              <a:rPr lang="ko-KR" altLang="en-US" dirty="0" err="1" smtClean="0">
                <a:solidFill>
                  <a:srgbClr val="000000"/>
                </a:solidFill>
              </a:rPr>
              <a:t>입력기</a:t>
            </a:r>
            <a:r>
              <a:rPr lang="ko-KR" altLang="en-US" dirty="0" smtClean="0">
                <a:solidFill>
                  <a:srgbClr val="000000"/>
                </a:solidFill>
              </a:rPr>
              <a:t>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</a:rPr>
              <a:t>지문 취득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▶ 등록과정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</a:rPr>
              <a:t>- </a:t>
            </a:r>
            <a:r>
              <a:rPr lang="ko-KR" altLang="en-US" dirty="0" smtClean="0">
                <a:solidFill>
                  <a:srgbClr val="000000"/>
                </a:solidFill>
              </a:rPr>
              <a:t>등록할 사람의 지문 영상으로부터 특징을 추출하여 이를 데이터베이스에 저장하는 과정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	</a:t>
            </a:r>
            <a:r>
              <a:rPr lang="en-US" altLang="ko-KR" dirty="0" smtClean="0">
                <a:solidFill>
                  <a:srgbClr val="000000"/>
                </a:solidFill>
              </a:rPr>
              <a:t>1) </a:t>
            </a:r>
            <a:r>
              <a:rPr lang="ko-KR" altLang="en-US" dirty="0" smtClean="0">
                <a:solidFill>
                  <a:srgbClr val="000000"/>
                </a:solidFill>
              </a:rPr>
              <a:t>전처리 </a:t>
            </a:r>
            <a:endParaRPr lang="ko-KR" altLang="en-US" dirty="0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		</a:t>
            </a:r>
            <a:r>
              <a:rPr lang="en-US" altLang="ko-KR" dirty="0" smtClean="0">
                <a:solidFill>
                  <a:srgbClr val="000000"/>
                </a:solidFill>
              </a:rPr>
              <a:t>- </a:t>
            </a:r>
            <a:r>
              <a:rPr lang="ko-KR" altLang="en-US" dirty="0" err="1" smtClean="0">
                <a:solidFill>
                  <a:srgbClr val="000000"/>
                </a:solidFill>
              </a:rPr>
              <a:t>입력받은</a:t>
            </a:r>
            <a:r>
              <a:rPr lang="ko-KR" altLang="en-US" dirty="0" smtClean="0">
                <a:solidFill>
                  <a:srgbClr val="000000"/>
                </a:solidFill>
              </a:rPr>
              <a:t> 지문영상으로부터 특징 추출을 용이하게 할 수 있도록 지문 영상에 포함되는 </a:t>
            </a:r>
            <a:r>
              <a:rPr lang="ko-KR" altLang="en-US" dirty="0" err="1" smtClean="0">
                <a:solidFill>
                  <a:srgbClr val="000000"/>
                </a:solidFill>
              </a:rPr>
              <a:t>잡영</a:t>
            </a:r>
            <a:r>
              <a:rPr lang="ko-KR" altLang="en-US" dirty="0" smtClean="0">
                <a:solidFill>
                  <a:srgbClr val="000000"/>
                </a:solidFill>
              </a:rPr>
              <a:t> 제거와 특징의 강조 등을 수행 </a:t>
            </a:r>
            <a:endParaRPr lang="ko-KR" altLang="en-US" dirty="0" smtClean="0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533400"/>
          </a:xfrm>
        </p:spPr>
        <p:txBody>
          <a:bodyPr/>
          <a:lstStyle/>
          <a:p>
            <a:pPr algn="l" eaLnBrk="1" hangingPunct="1"/>
            <a:r>
              <a:rPr lang="ko-KR" altLang="en-US" sz="2900" dirty="0" smtClean="0"/>
              <a:t>예제</a:t>
            </a:r>
            <a:r>
              <a:rPr lang="en-US" altLang="ko-KR" sz="2900" dirty="0" smtClean="0"/>
              <a:t>) </a:t>
            </a:r>
            <a:r>
              <a:rPr lang="ko-KR" altLang="en-US" sz="2900" dirty="0" smtClean="0"/>
              <a:t>지문인식</a:t>
            </a:r>
          </a:p>
        </p:txBody>
      </p:sp>
    </p:spTree>
    <p:extLst>
      <p:ext uri="{BB962C8B-B14F-4D97-AF65-F5344CB8AC3E}">
        <p14:creationId xmlns:p14="http://schemas.microsoft.com/office/powerpoint/2010/main" val="1090835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12776"/>
            <a:ext cx="7772400" cy="4683224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2600" b="1" dirty="0" smtClean="0">
                <a:solidFill>
                  <a:srgbClr val="000000"/>
                </a:solidFill>
              </a:rPr>
              <a:t>	</a:t>
            </a:r>
            <a:r>
              <a:rPr lang="en-US" altLang="ko-KR" sz="2600" dirty="0" smtClean="0">
                <a:solidFill>
                  <a:srgbClr val="000000"/>
                </a:solidFill>
              </a:rPr>
              <a:t>2)</a:t>
            </a:r>
            <a:r>
              <a:rPr lang="ko-KR" altLang="en-US" sz="2600" dirty="0" smtClean="0">
                <a:solidFill>
                  <a:srgbClr val="000000"/>
                </a:solidFill>
              </a:rPr>
              <a:t>특징 추출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>
                <a:solidFill>
                  <a:srgbClr val="000000"/>
                </a:solidFill>
              </a:rPr>
              <a:t>		</a:t>
            </a:r>
            <a:r>
              <a:rPr lang="en-US" altLang="ko-KR" sz="2600" dirty="0" smtClean="0">
                <a:solidFill>
                  <a:srgbClr val="000000"/>
                </a:solidFill>
              </a:rPr>
              <a:t>- </a:t>
            </a:r>
            <a:r>
              <a:rPr lang="ko-KR" altLang="en-US" sz="2600" dirty="0" smtClean="0">
                <a:solidFill>
                  <a:srgbClr val="000000"/>
                </a:solidFill>
              </a:rPr>
              <a:t>각각의 지문을 구별할 수 있는 특징을 추출하는 과정 </a:t>
            </a:r>
            <a:r>
              <a:rPr lang="ko-KR" altLang="en-US" sz="2600" dirty="0" smtClean="0"/>
              <a:t/>
            </a:r>
            <a:br>
              <a:rPr lang="ko-KR" altLang="en-US" sz="2600" dirty="0" smtClean="0"/>
            </a:br>
            <a:endParaRPr lang="ko-KR" altLang="en-US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ko-KR" altLang="en-US" dirty="0" smtClean="0">
                <a:solidFill>
                  <a:srgbClr val="000000"/>
                </a:solidFill>
              </a:rPr>
              <a:t>▶</a:t>
            </a:r>
            <a:r>
              <a:rPr lang="ko-KR" altLang="en-US" sz="2600" dirty="0" smtClean="0">
                <a:solidFill>
                  <a:srgbClr val="000000"/>
                </a:solidFill>
              </a:rPr>
              <a:t> 지문의 구별을 위하여 사용되는 특징 </a:t>
            </a:r>
          </a:p>
          <a:p>
            <a:pPr eaLnBrk="1" hangingPunct="1">
              <a:buFont typeface="Wingdings" pitchFamily="2" charset="2"/>
              <a:buNone/>
            </a:pPr>
            <a:r>
              <a:rPr lang="ko-KR" altLang="en-US" sz="2600" dirty="0" smtClean="0"/>
              <a:t/>
            </a:r>
            <a:br>
              <a:rPr lang="ko-KR" altLang="en-US" sz="2600" dirty="0" smtClean="0"/>
            </a:br>
            <a:r>
              <a:rPr lang="ko-KR" altLang="en-US" sz="2600" dirty="0" smtClean="0">
                <a:solidFill>
                  <a:srgbClr val="000000"/>
                </a:solidFill>
              </a:rPr>
              <a:t>전역적인 특징 </a:t>
            </a:r>
            <a:r>
              <a:rPr lang="en-US" altLang="ko-KR" sz="2600" dirty="0" smtClean="0">
                <a:solidFill>
                  <a:srgbClr val="000000"/>
                </a:solidFill>
              </a:rPr>
              <a:t>: </a:t>
            </a:r>
            <a:r>
              <a:rPr lang="ko-KR" altLang="en-US" sz="2600" dirty="0" smtClean="0">
                <a:solidFill>
                  <a:srgbClr val="000000"/>
                </a:solidFill>
              </a:rPr>
              <a:t>지문의 전체적인 모양</a:t>
            </a:r>
            <a:r>
              <a:rPr lang="en-US" altLang="ko-KR" sz="2600" dirty="0" smtClean="0">
                <a:solidFill>
                  <a:srgbClr val="000000"/>
                </a:solidFill>
              </a:rPr>
              <a:t>(</a:t>
            </a:r>
            <a:r>
              <a:rPr lang="ko-KR" altLang="en-US" sz="2600" dirty="0" smtClean="0">
                <a:solidFill>
                  <a:srgbClr val="000000"/>
                </a:solidFill>
              </a:rPr>
              <a:t>궁형</a:t>
            </a:r>
            <a:r>
              <a:rPr lang="en-US" altLang="ko-KR" sz="2600" dirty="0" smtClean="0">
                <a:solidFill>
                  <a:srgbClr val="000000"/>
                </a:solidFill>
              </a:rPr>
              <a:t>, </a:t>
            </a:r>
            <a:r>
              <a:rPr lang="ko-KR" altLang="en-US" sz="2600" dirty="0" err="1" smtClean="0">
                <a:solidFill>
                  <a:srgbClr val="000000"/>
                </a:solidFill>
              </a:rPr>
              <a:t>고리형</a:t>
            </a:r>
            <a:r>
              <a:rPr lang="en-US" altLang="ko-KR" sz="2600" dirty="0" smtClean="0">
                <a:solidFill>
                  <a:srgbClr val="000000"/>
                </a:solidFill>
              </a:rPr>
              <a:t>, </a:t>
            </a:r>
            <a:r>
              <a:rPr lang="ko-KR" altLang="en-US" sz="2600" dirty="0" err="1" smtClean="0">
                <a:solidFill>
                  <a:srgbClr val="000000"/>
                </a:solidFill>
              </a:rPr>
              <a:t>소용돌이형</a:t>
            </a:r>
            <a:r>
              <a:rPr lang="ko-KR" altLang="en-US" sz="2600" dirty="0" smtClean="0">
                <a:solidFill>
                  <a:srgbClr val="000000"/>
                </a:solidFill>
              </a:rPr>
              <a:t> 등의 유형</a:t>
            </a:r>
            <a:r>
              <a:rPr lang="en-US" altLang="ko-KR" sz="2600" dirty="0" smtClean="0">
                <a:solidFill>
                  <a:srgbClr val="000000"/>
                </a:solidFill>
              </a:rPr>
              <a:t>) </a:t>
            </a:r>
            <a:r>
              <a:rPr lang="en-US" altLang="ko-KR" sz="2600" dirty="0" smtClean="0"/>
              <a:t/>
            </a:r>
            <a:br>
              <a:rPr lang="en-US" altLang="ko-KR" sz="2600" dirty="0" smtClean="0"/>
            </a:br>
            <a:endParaRPr lang="en-US" altLang="ko-KR" sz="2600" dirty="0" smtClean="0"/>
          </a:p>
          <a:p>
            <a:pPr eaLnBrk="1" hangingPunct="1">
              <a:buFont typeface="Wingdings" pitchFamily="2" charset="2"/>
              <a:buNone/>
            </a:pPr>
            <a:r>
              <a:rPr lang="en-US" altLang="ko-KR" sz="2600" dirty="0" smtClean="0">
                <a:solidFill>
                  <a:srgbClr val="000000"/>
                </a:solidFill>
              </a:rPr>
              <a:t>	</a:t>
            </a:r>
            <a:r>
              <a:rPr lang="ko-KR" altLang="en-US" sz="2600" dirty="0" smtClean="0">
                <a:solidFill>
                  <a:srgbClr val="000000"/>
                </a:solidFill>
              </a:rPr>
              <a:t>지역적인 특징 </a:t>
            </a:r>
            <a:r>
              <a:rPr lang="en-US" altLang="ko-KR" sz="2600" dirty="0" smtClean="0">
                <a:solidFill>
                  <a:srgbClr val="000000"/>
                </a:solidFill>
              </a:rPr>
              <a:t>: </a:t>
            </a:r>
            <a:r>
              <a:rPr lang="ko-KR" altLang="en-US" sz="2600" dirty="0" err="1" smtClean="0">
                <a:solidFill>
                  <a:srgbClr val="000000"/>
                </a:solidFill>
              </a:rPr>
              <a:t>융선</a:t>
            </a:r>
            <a:r>
              <a:rPr lang="en-US" altLang="ko-KR" sz="2600" dirty="0" smtClean="0">
                <a:solidFill>
                  <a:srgbClr val="000000"/>
                </a:solidFill>
              </a:rPr>
              <a:t>(ridge)</a:t>
            </a:r>
            <a:r>
              <a:rPr lang="ko-KR" altLang="en-US" sz="2600" dirty="0" smtClean="0">
                <a:solidFill>
                  <a:srgbClr val="000000"/>
                </a:solidFill>
              </a:rPr>
              <a:t>의 단점</a:t>
            </a:r>
            <a:r>
              <a:rPr lang="en-US" altLang="ko-KR" sz="2600" dirty="0" smtClean="0">
                <a:solidFill>
                  <a:srgbClr val="000000"/>
                </a:solidFill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</a:rPr>
              <a:t>분기점의 위치</a:t>
            </a:r>
            <a:r>
              <a:rPr lang="en-US" altLang="ko-KR" sz="2600" dirty="0" smtClean="0">
                <a:solidFill>
                  <a:srgbClr val="000000"/>
                </a:solidFill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</a:rPr>
              <a:t>방향</a:t>
            </a:r>
            <a:r>
              <a:rPr lang="en-US" altLang="ko-KR" sz="2600" dirty="0" smtClean="0">
                <a:solidFill>
                  <a:srgbClr val="000000"/>
                </a:solidFill>
              </a:rPr>
              <a:t>, </a:t>
            </a:r>
            <a:r>
              <a:rPr lang="ko-KR" altLang="en-US" sz="2600" dirty="0" smtClean="0">
                <a:solidFill>
                  <a:srgbClr val="000000"/>
                </a:solidFill>
              </a:rPr>
              <a:t>형태 등이 있음 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2500" smtClean="0"/>
              <a:t/>
            </a:r>
            <a:br>
              <a:rPr lang="en-US" altLang="ko-KR" sz="2500" smtClean="0"/>
            </a:br>
            <a:endParaRPr lang="en-US" altLang="ko-KR" sz="2500" smtClean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black">
          <a:xfrm>
            <a:off x="685800" y="38100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2900" smtClean="0"/>
              <a:t>예제</a:t>
            </a:r>
            <a:r>
              <a:rPr kumimoji="0" lang="en-US" altLang="ko-KR" sz="2900" smtClean="0"/>
              <a:t>) </a:t>
            </a:r>
            <a:r>
              <a:rPr kumimoji="0" lang="ko-KR" altLang="en-US" sz="2900" smtClean="0"/>
              <a:t>지문인식</a:t>
            </a:r>
            <a:endParaRPr kumimoji="0" lang="ko-KR" alt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325943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611188" y="1268413"/>
            <a:ext cx="7772400" cy="4713287"/>
          </a:xfrm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ko-KR" dirty="0" smtClean="0"/>
              <a:t>Five </a:t>
            </a:r>
            <a:r>
              <a:rPr lang="en-US" altLang="ko-KR" dirty="0" err="1" smtClean="0"/>
              <a:t>sences</a:t>
            </a:r>
            <a:endParaRPr lang="en-US" altLang="ko-KR" dirty="0" smtClean="0"/>
          </a:p>
          <a:p>
            <a:pPr lvl="1" eaLnBrk="1" hangingPunct="1">
              <a:buFontTx/>
              <a:buChar char="-"/>
            </a:pPr>
            <a:r>
              <a:rPr lang="en-US" altLang="ko-KR" dirty="0" smtClean="0"/>
              <a:t>Vision, hearing, Smell, Taste, Touch</a:t>
            </a:r>
          </a:p>
          <a:p>
            <a:pPr lvl="1" eaLnBrk="1" hangingPunct="1">
              <a:buFontTx/>
              <a:buChar char="-"/>
            </a:pPr>
            <a:r>
              <a:rPr lang="en-US" altLang="ko-KR" dirty="0" smtClean="0"/>
              <a:t>Vision provides most of the data we receive.</a:t>
            </a:r>
          </a:p>
          <a:p>
            <a:pPr lvl="1" eaLnBrk="1" hangingPunct="1">
              <a:buFontTx/>
              <a:buChar char="-"/>
            </a:pPr>
            <a:r>
              <a:rPr lang="en-US" altLang="ko-KR" dirty="0" smtClean="0"/>
              <a:t>Interpretation is carried out with ease through human visual system.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476250"/>
            <a:ext cx="7056437" cy="762000"/>
          </a:xfrm>
        </p:spPr>
        <p:txBody>
          <a:bodyPr/>
          <a:lstStyle/>
          <a:p>
            <a:pPr algn="l" eaLnBrk="1" hangingPunct="1"/>
            <a:r>
              <a:rPr lang="ko-KR" altLang="en-US" sz="3300" smtClean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025710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670050" y="2954338"/>
            <a:ext cx="5803900" cy="946150"/>
            <a:chOff x="0" y="0"/>
            <a:chExt cx="3656" cy="596"/>
          </a:xfrm>
        </p:grpSpPr>
        <p:sp>
          <p:nvSpPr>
            <p:cNvPr id="21508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3656" cy="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endParaRPr lang="ko-KR" altLang="en-US"/>
            </a:p>
          </p:txBody>
        </p:sp>
        <p:sp>
          <p:nvSpPr>
            <p:cNvPr id="21509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365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altLang="ko-KR" sz="1000">
                  <a:solidFill>
                    <a:srgbClr val="000000"/>
                  </a:solidFill>
                </a:rPr>
                <a:t>  </a:t>
              </a:r>
              <a:r>
                <a:rPr lang="en-US" altLang="ko-KR" sz="5600">
                  <a:solidFill>
                    <a:srgbClr val="000000"/>
                  </a:solidFill>
                  <a:latin typeface="Times New Roman" pitchFamily="18" charset="0"/>
                </a:rPr>
                <a:t> </a:t>
              </a:r>
              <a:r>
                <a:rPr lang="en-US" altLang="ko-KR" sz="1000">
                  <a:solidFill>
                    <a:srgbClr val="000000"/>
                  </a:solidFill>
                  <a:latin typeface="Times New Roman" pitchFamily="18" charset="0"/>
                </a:rPr>
                <a:t>                                                                                                </a:t>
              </a:r>
              <a:endParaRPr lang="en-US" altLang="ko-KR" sz="1000">
                <a:solidFill>
                  <a:srgbClr val="000000"/>
                </a:solidFill>
              </a:endParaRPr>
            </a:p>
          </p:txBody>
        </p:sp>
      </p:grpSp>
      <p:pic>
        <p:nvPicPr>
          <p:cNvPr id="21507" name="Picture 5" descr="minutia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6934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381000"/>
            <a:ext cx="7772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2900" smtClean="0"/>
              <a:t>예제</a:t>
            </a:r>
            <a:r>
              <a:rPr kumimoji="0" lang="en-US" altLang="ko-KR" sz="2900" smtClean="0"/>
              <a:t>) </a:t>
            </a:r>
            <a:r>
              <a:rPr kumimoji="0" lang="ko-KR" altLang="en-US" sz="2900" smtClean="0"/>
              <a:t>지문인식</a:t>
            </a:r>
            <a:endParaRPr kumimoji="0" lang="ko-KR" alt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3930687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607727" y="1412776"/>
            <a:ext cx="7928545" cy="516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altLang="ko-KR" sz="2800" dirty="0">
                <a:solidFill>
                  <a:srgbClr val="000000"/>
                </a:solidFill>
              </a:rPr>
              <a:t>▶ </a:t>
            </a:r>
            <a:r>
              <a:rPr lang="ko-KR" altLang="en-US" sz="2800" dirty="0">
                <a:solidFill>
                  <a:srgbClr val="000000"/>
                </a:solidFill>
              </a:rPr>
              <a:t>특징 비교 </a:t>
            </a:r>
            <a:endParaRPr lang="ko-KR" altLang="en-US" sz="2800" dirty="0"/>
          </a:p>
          <a:p>
            <a:pPr eaLnBrk="0" latinLnBrk="0" hangingPunct="0"/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</a:rPr>
              <a:t>  </a:t>
            </a:r>
            <a:r>
              <a:rPr lang="en-US" altLang="ko-KR" sz="2800" dirty="0" smtClean="0">
                <a:solidFill>
                  <a:srgbClr val="000000"/>
                </a:solidFill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</a:rPr>
              <a:t>검증</a:t>
            </a:r>
            <a:r>
              <a:rPr lang="en-US" altLang="ko-KR" sz="2800" dirty="0">
                <a:solidFill>
                  <a:srgbClr val="000000"/>
                </a:solidFill>
              </a:rPr>
              <a:t>/</a:t>
            </a:r>
            <a:r>
              <a:rPr lang="ko-KR" altLang="en-US" sz="2800" dirty="0">
                <a:solidFill>
                  <a:srgbClr val="000000"/>
                </a:solidFill>
              </a:rPr>
              <a:t>인식 대상 지문 영상과 등록된 영상</a:t>
            </a:r>
            <a:r>
              <a:rPr lang="en-US" altLang="ko-KR" sz="2800" dirty="0">
                <a:solidFill>
                  <a:srgbClr val="000000"/>
                </a:solidFill>
              </a:rPr>
              <a:t>(</a:t>
            </a:r>
            <a:r>
              <a:rPr lang="ko-KR" altLang="en-US" sz="2800" dirty="0">
                <a:solidFill>
                  <a:srgbClr val="000000"/>
                </a:solidFill>
              </a:rPr>
              <a:t>들</a:t>
            </a:r>
            <a:r>
              <a:rPr lang="en-US" altLang="ko-KR" sz="2800" dirty="0">
                <a:solidFill>
                  <a:srgbClr val="000000"/>
                </a:solidFill>
              </a:rPr>
              <a:t>) </a:t>
            </a:r>
            <a:r>
              <a:rPr lang="ko-KR" altLang="en-US" sz="2800" dirty="0">
                <a:solidFill>
                  <a:srgbClr val="000000"/>
                </a:solidFill>
              </a:rPr>
              <a:t>사이의 정합 정도를 측정하는 과정 </a:t>
            </a:r>
            <a:br>
              <a:rPr lang="ko-KR" altLang="en-US" sz="2800" dirty="0">
                <a:solidFill>
                  <a:srgbClr val="000000"/>
                </a:solidFill>
              </a:rPr>
            </a:br>
            <a:endParaRPr lang="en-US" altLang="ko-KR" sz="2800" dirty="0" smtClean="0">
              <a:solidFill>
                <a:srgbClr val="000000"/>
              </a:solidFill>
            </a:endParaRPr>
          </a:p>
          <a:p>
            <a:pPr eaLnBrk="0" latinLnBrk="0" hangingPunct="0"/>
            <a:r>
              <a:rPr lang="ko-KR" altLang="en-US" sz="2800" dirty="0" smtClean="0">
                <a:solidFill>
                  <a:srgbClr val="000000"/>
                </a:solidFill>
              </a:rPr>
              <a:t>▶ </a:t>
            </a:r>
            <a:r>
              <a:rPr lang="ko-KR" altLang="en-US" sz="2800" dirty="0">
                <a:solidFill>
                  <a:srgbClr val="000000"/>
                </a:solidFill>
              </a:rPr>
              <a:t>판정 </a:t>
            </a:r>
            <a:endParaRPr lang="ko-KR" altLang="en-US" sz="2800" dirty="0"/>
          </a:p>
          <a:p>
            <a:pPr eaLnBrk="0" latinLnBrk="0" hangingPunct="0"/>
            <a:r>
              <a:rPr lang="en-US" altLang="ko-KR" sz="2800" dirty="0" smtClean="0">
                <a:solidFill>
                  <a:srgbClr val="000000"/>
                </a:solidFill>
              </a:rPr>
              <a:t>   - </a:t>
            </a:r>
            <a:r>
              <a:rPr lang="ko-KR" altLang="en-US" sz="2800" dirty="0">
                <a:solidFill>
                  <a:srgbClr val="000000"/>
                </a:solidFill>
              </a:rPr>
              <a:t>검증 시스템의 경우 검증 대상 지문 영상과 등록된 영상 사이의 정합 정도를 이용하여 동일한 사람의 지문인지 아닌지를 판단하는 과정 </a:t>
            </a:r>
            <a:endParaRPr lang="ko-KR" altLang="en-US" sz="2800" dirty="0"/>
          </a:p>
          <a:p>
            <a:pPr eaLnBrk="0" latinLnBrk="0" hangingPunct="0"/>
            <a:r>
              <a:rPr lang="ko-KR" altLang="en-US" sz="2800" dirty="0">
                <a:solidFill>
                  <a:srgbClr val="000000"/>
                </a:solidFill>
              </a:rPr>
              <a:t> </a:t>
            </a:r>
            <a:r>
              <a:rPr lang="ko-KR" altLang="en-US" sz="2800" dirty="0" smtClean="0">
                <a:solidFill>
                  <a:srgbClr val="000000"/>
                </a:solidFill>
              </a:rPr>
              <a:t>  </a:t>
            </a:r>
            <a:r>
              <a:rPr lang="en-US" altLang="ko-KR" sz="2800" dirty="0" smtClean="0">
                <a:solidFill>
                  <a:srgbClr val="000000"/>
                </a:solidFill>
              </a:rPr>
              <a:t>- </a:t>
            </a:r>
            <a:r>
              <a:rPr lang="ko-KR" altLang="en-US" sz="2800" dirty="0">
                <a:solidFill>
                  <a:srgbClr val="000000"/>
                </a:solidFill>
              </a:rPr>
              <a:t>인식 시스템의 경우 입력된 지문 영상이 등록된 지문들 중 누구의 지문인지 판단하는 과 정 </a:t>
            </a:r>
            <a:endParaRPr lang="ko-KR" altLang="en-US" sz="2800" dirty="0"/>
          </a:p>
          <a:p>
            <a:pPr eaLnBrk="0" latinLnBrk="0" hangingPunct="0"/>
            <a:endParaRPr lang="en-US" altLang="ko-KR" sz="2800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5800" y="381000"/>
            <a:ext cx="7772400" cy="5334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kumimoji="0" lang="ko-KR" altLang="en-US" sz="2900" smtClean="0"/>
              <a:t>예제</a:t>
            </a:r>
            <a:r>
              <a:rPr kumimoji="0" lang="en-US" altLang="ko-KR" sz="2900" smtClean="0"/>
              <a:t>) </a:t>
            </a:r>
            <a:r>
              <a:rPr kumimoji="0" lang="ko-KR" altLang="en-US" sz="2900" smtClean="0"/>
              <a:t>지문인식</a:t>
            </a:r>
            <a:endParaRPr kumimoji="0" lang="ko-KR" altLang="en-US" sz="2900" dirty="0" smtClean="0"/>
          </a:p>
        </p:txBody>
      </p:sp>
    </p:spTree>
    <p:extLst>
      <p:ext uri="{BB962C8B-B14F-4D97-AF65-F5344CB8AC3E}">
        <p14:creationId xmlns:p14="http://schemas.microsoft.com/office/powerpoint/2010/main" val="287667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)  </a:t>
            </a:r>
            <a:r>
              <a:rPr lang="ko-KR" altLang="en-US" dirty="0" smtClean="0"/>
              <a:t>얼굴인식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59656" y="1124744"/>
            <a:ext cx="8229600" cy="4865752"/>
          </a:xfrm>
        </p:spPr>
        <p:txBody>
          <a:bodyPr/>
          <a:lstStyle/>
          <a:p>
            <a:r>
              <a:rPr lang="ko-KR" altLang="en-US" dirty="0" smtClean="0"/>
              <a:t>입력영상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학습 영상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테스트 영상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1945"/>
            <a:ext cx="4248472" cy="19948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043590"/>
            <a:ext cx="4932040" cy="4700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63688" y="4186903"/>
            <a:ext cx="23762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 dirty="0" smtClean="0"/>
              <a:t>표준얼굴패턴</a:t>
            </a:r>
            <a:endParaRPr lang="en-US" altLang="ko-KR" sz="2600" dirty="0"/>
          </a:p>
        </p:txBody>
      </p:sp>
    </p:spTree>
    <p:extLst>
      <p:ext uri="{BB962C8B-B14F-4D97-AF65-F5344CB8AC3E}">
        <p14:creationId xmlns:p14="http://schemas.microsoft.com/office/powerpoint/2010/main" val="905976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 dirty="0" smtClean="0"/>
              <a:t>Automated analysis of medical images</a:t>
            </a:r>
          </a:p>
          <a:p>
            <a:pPr eaLnBrk="1" hangingPunct="1"/>
            <a:r>
              <a:rPr lang="en-US" altLang="ko-KR" sz="2600" dirty="0" smtClean="0"/>
              <a:t>Identification of people from fingerprints, retinal scan, voice characteristics, face, and handwriting(</a:t>
            </a:r>
            <a:r>
              <a:rPr lang="en-US" altLang="ko-KR" sz="2600" dirty="0" err="1" smtClean="0"/>
              <a:t>ex:Picasa</a:t>
            </a:r>
            <a:r>
              <a:rPr lang="en-US" altLang="ko-KR" sz="2600" dirty="0" smtClean="0"/>
              <a:t>)</a:t>
            </a:r>
          </a:p>
          <a:p>
            <a:pPr eaLnBrk="1" hangingPunct="1"/>
            <a:r>
              <a:rPr lang="en-US" altLang="ko-KR" sz="2600" dirty="0" smtClean="0"/>
              <a:t>Robot vision, Factory automation</a:t>
            </a:r>
          </a:p>
          <a:p>
            <a:pPr eaLnBrk="1" hangingPunct="1"/>
            <a:r>
              <a:rPr lang="en-US" altLang="ko-KR" sz="2600" dirty="0" smtClean="0"/>
              <a:t>gesture recognition</a:t>
            </a:r>
          </a:p>
          <a:p>
            <a:pPr eaLnBrk="1" hangingPunct="1"/>
            <a:r>
              <a:rPr lang="en-US" altLang="ko-KR" sz="2600" dirty="0"/>
              <a:t>3D modeling: converting one or more snapshots into a 3D model of the object</a:t>
            </a:r>
          </a:p>
          <a:p>
            <a:pPr eaLnBrk="1" hangingPunct="1"/>
            <a:endParaRPr lang="en-US" altLang="ko-KR" sz="2600" dirty="0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algn="l" eaLnBrk="1" hangingPunct="1"/>
            <a:r>
              <a:rPr lang="ko-KR" altLang="en-US" smtClean="0"/>
              <a:t>응용분야</a:t>
            </a:r>
          </a:p>
        </p:txBody>
      </p:sp>
    </p:spTree>
    <p:extLst>
      <p:ext uri="{BB962C8B-B14F-4D97-AF65-F5344CB8AC3E}">
        <p14:creationId xmlns:p14="http://schemas.microsoft.com/office/powerpoint/2010/main" val="2267640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371600"/>
            <a:ext cx="7772400" cy="421764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Automatic analysis of satellite pictures to determine the type and condition of agricultural crops, weather condition, snow and water reserves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signature analysis, character recognition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Classification of electrocardiograms into diagnostic categories of heart disease and other waveform analysis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Stitching: turning overlapping photos into a single stitched panorama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Object detection and Classification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ko-KR" sz="2800" dirty="0" smtClean="0"/>
              <a:t>Motion tracking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pPr algn="l" eaLnBrk="1" hangingPunct="1"/>
            <a:r>
              <a:rPr lang="ko-KR" altLang="en-US" smtClean="0"/>
              <a:t>응용분야</a:t>
            </a:r>
          </a:p>
        </p:txBody>
      </p:sp>
    </p:spTree>
    <p:extLst>
      <p:ext uri="{BB962C8B-B14F-4D97-AF65-F5344CB8AC3E}">
        <p14:creationId xmlns:p14="http://schemas.microsoft.com/office/powerpoint/2010/main" val="384216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549275"/>
            <a:ext cx="3048000" cy="2286000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76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49275"/>
            <a:ext cx="2952750" cy="2214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8" descr="그림_01_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789363"/>
            <a:ext cx="345598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644900"/>
            <a:ext cx="34734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 Box 10"/>
          <p:cNvSpPr txBox="1">
            <a:spLocks noChangeArrowheads="1"/>
          </p:cNvSpPr>
          <p:nvPr/>
        </p:nvSpPr>
        <p:spPr bwMode="auto">
          <a:xfrm>
            <a:off x="2916238" y="3068638"/>
            <a:ext cx="360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/>
              <a:t>공장자동화</a:t>
            </a:r>
            <a:r>
              <a:rPr lang="en-US" altLang="ko-KR"/>
              <a:t>(</a:t>
            </a:r>
            <a:r>
              <a:rPr lang="ko-KR" altLang="en-US"/>
              <a:t>부품의 결함 탐지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35956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ko-KR" altLang="ko-KR" smtClean="0"/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692150"/>
            <a:ext cx="3600450" cy="225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4932363" y="3068638"/>
            <a:ext cx="32400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/>
              <a:t>증강현실</a:t>
            </a:r>
            <a:r>
              <a:rPr lang="en-US" altLang="ko-KR"/>
              <a:t>(Augmented reality)</a:t>
            </a:r>
          </a:p>
        </p:txBody>
      </p:sp>
      <p:sp>
        <p:nvSpPr>
          <p:cNvPr id="28677" name="Text Box 7"/>
          <p:cNvSpPr txBox="1">
            <a:spLocks noChangeArrowheads="1"/>
          </p:cNvSpPr>
          <p:nvPr/>
        </p:nvSpPr>
        <p:spPr bwMode="auto">
          <a:xfrm>
            <a:off x="1331913" y="2997200"/>
            <a:ext cx="208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/>
              <a:t>지능형 감시시스템</a:t>
            </a:r>
          </a:p>
        </p:txBody>
      </p:sp>
      <p:pic>
        <p:nvPicPr>
          <p:cNvPr id="28678" name="Picture 8" descr="그림_01_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573463"/>
            <a:ext cx="3240087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Text Box 10"/>
          <p:cNvSpPr txBox="1">
            <a:spLocks noChangeArrowheads="1"/>
          </p:cNvSpPr>
          <p:nvPr/>
        </p:nvSpPr>
        <p:spPr bwMode="auto">
          <a:xfrm>
            <a:off x="1331913" y="6021388"/>
            <a:ext cx="18002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dirty="0"/>
              <a:t>문자 </a:t>
            </a:r>
            <a:r>
              <a:rPr lang="ko-KR" altLang="en-US" dirty="0" smtClean="0"/>
              <a:t>인식</a:t>
            </a:r>
            <a:endParaRPr lang="ko-KR" altLang="en-US" dirty="0"/>
          </a:p>
        </p:txBody>
      </p:sp>
      <p:sp>
        <p:nvSpPr>
          <p:cNvPr id="28680" name="Text Box 11"/>
          <p:cNvSpPr txBox="1">
            <a:spLocks noChangeArrowheads="1"/>
          </p:cNvSpPr>
          <p:nvPr/>
        </p:nvSpPr>
        <p:spPr bwMode="auto">
          <a:xfrm>
            <a:off x="5076825" y="6165850"/>
            <a:ext cx="28082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gesture recognition</a:t>
            </a:r>
          </a:p>
        </p:txBody>
      </p:sp>
      <p:pic>
        <p:nvPicPr>
          <p:cNvPr id="28681" name="Picture 12" descr="gesture_recog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00438"/>
            <a:ext cx="4087813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14" descr="video_surveilla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549275"/>
            <a:ext cx="4217987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53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ko-KR" altLang="ko-KR" smtClean="0"/>
          </a:p>
        </p:txBody>
      </p:sp>
      <p:pic>
        <p:nvPicPr>
          <p:cNvPr id="29699" name="Picture 4" descr="brain_image_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" y="358874"/>
            <a:ext cx="31686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5" descr="인간행동분석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58874"/>
            <a:ext cx="4176713" cy="306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1071563" y="3500438"/>
            <a:ext cx="25923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Brain Image Analysis</a:t>
            </a:r>
          </a:p>
        </p:txBody>
      </p:sp>
      <p:sp>
        <p:nvSpPr>
          <p:cNvPr id="29702" name="Text Box 7"/>
          <p:cNvSpPr txBox="1">
            <a:spLocks noChangeArrowheads="1"/>
          </p:cNvSpPr>
          <p:nvPr/>
        </p:nvSpPr>
        <p:spPr bwMode="auto">
          <a:xfrm>
            <a:off x="4714875" y="3429000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/>
              <a:t>Human Behavior Analysis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005063"/>
            <a:ext cx="4210903" cy="225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475656" y="6381328"/>
            <a:ext cx="295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dirty="0" smtClean="0"/>
              <a:t>게임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46" y="3809239"/>
            <a:ext cx="2453930" cy="2601450"/>
          </a:xfrm>
          <a:prstGeom prst="rect">
            <a:avLst/>
          </a:prstGeom>
        </p:spPr>
      </p:pic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220072" y="6380018"/>
            <a:ext cx="3528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dirty="0" smtClean="0"/>
              <a:t>군사용 로봇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스테레오 비전기능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752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4020" y="332656"/>
            <a:ext cx="8229600" cy="648072"/>
          </a:xfrm>
        </p:spPr>
        <p:txBody>
          <a:bodyPr/>
          <a:lstStyle/>
          <a:p>
            <a:r>
              <a:rPr lang="en-US" altLang="ko-KR" sz="2800" dirty="0" smtClean="0"/>
              <a:t>Object recognition</a:t>
            </a:r>
            <a:endParaRPr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6" y="1186539"/>
            <a:ext cx="5153375" cy="388843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849" y="530120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 smtClean="0">
                <a:hlinkClick r:id="rId3"/>
              </a:rPr>
              <a:t>http://www.infoworld.com/d/networking/nokia-taps-silicon-valley-761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6453336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4"/>
              </a:rPr>
              <a:t>http://www.sketchup.com/learn/videos?playlist=81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39552" y="617633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hlinkClick r:id="rId5"/>
              </a:rPr>
              <a:t>http://sketchup.google.com/3dwarehouse/?hl=ko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8671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dirty="0" smtClean="0"/>
              <a:t>Mobile visual search: Google Goggles</a:t>
            </a:r>
            <a:endParaRPr lang="ko-KR" alt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12776"/>
            <a:ext cx="6904588" cy="43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1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7"/>
          <p:cNvSpPr>
            <a:spLocks noGrp="1" noChangeArrowheads="1"/>
          </p:cNvSpPr>
          <p:nvPr>
            <p:ph idx="1"/>
          </p:nvPr>
        </p:nvSpPr>
        <p:spPr>
          <a:xfrm>
            <a:off x="4932363" y="1989138"/>
            <a:ext cx="2592387" cy="1368425"/>
          </a:xfrm>
          <a:solidFill>
            <a:srgbClr val="92D050"/>
          </a:solidFill>
          <a:ln cap="flat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smtClean="0"/>
              <a:t>Descriptions</a:t>
            </a:r>
          </a:p>
          <a:p>
            <a:pPr algn="ctr" eaLnBrk="1" fontAlgn="base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dirty="0" smtClean="0"/>
              <a:t>of Image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549275"/>
            <a:ext cx="8229600" cy="633413"/>
          </a:xfrm>
        </p:spPr>
        <p:txBody>
          <a:bodyPr/>
          <a:lstStyle/>
          <a:p>
            <a:pPr eaLnBrk="1" hangingPunct="1"/>
            <a:r>
              <a:rPr lang="ko-KR" altLang="en-US" sz="3200" dirty="0" smtClean="0"/>
              <a:t>컴퓨터비전이란</a:t>
            </a:r>
            <a:r>
              <a:rPr lang="en-US" altLang="ko-KR" sz="3200" dirty="0" smtClean="0"/>
              <a:t>?</a:t>
            </a:r>
          </a:p>
        </p:txBody>
      </p:sp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1116013" y="1989138"/>
            <a:ext cx="2087562" cy="136842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3200"/>
              <a:t>Image</a:t>
            </a:r>
          </a:p>
        </p:txBody>
      </p:sp>
      <p:sp>
        <p:nvSpPr>
          <p:cNvPr id="6149" name="Line 9"/>
          <p:cNvSpPr>
            <a:spLocks noChangeShapeType="1"/>
          </p:cNvSpPr>
          <p:nvPr/>
        </p:nvSpPr>
        <p:spPr bwMode="auto">
          <a:xfrm flipH="1">
            <a:off x="3203575" y="3068638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50" name="Line 10"/>
          <p:cNvSpPr>
            <a:spLocks noChangeShapeType="1"/>
          </p:cNvSpPr>
          <p:nvPr/>
        </p:nvSpPr>
        <p:spPr bwMode="auto">
          <a:xfrm>
            <a:off x="3203575" y="2276475"/>
            <a:ext cx="17287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151" name="Text Box 11"/>
          <p:cNvSpPr txBox="1">
            <a:spLocks noChangeArrowheads="1"/>
          </p:cNvSpPr>
          <p:nvPr/>
        </p:nvSpPr>
        <p:spPr bwMode="auto">
          <a:xfrm>
            <a:off x="3492500" y="3068638"/>
            <a:ext cx="1152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graphics</a:t>
            </a:r>
          </a:p>
        </p:txBody>
      </p:sp>
      <p:sp>
        <p:nvSpPr>
          <p:cNvPr id="6152" name="Text Box 12"/>
          <p:cNvSpPr txBox="1">
            <a:spLocks noChangeArrowheads="1"/>
          </p:cNvSpPr>
          <p:nvPr/>
        </p:nvSpPr>
        <p:spPr bwMode="auto">
          <a:xfrm>
            <a:off x="3348038" y="1844675"/>
            <a:ext cx="1439862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/>
              <a:t>vision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/>
              <a:t>recognition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3791447"/>
            <a:ext cx="7848872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Forsyth and Ponce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Extracting descriptions of the world from picture or sequences of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 pictures.</a:t>
            </a:r>
          </a:p>
          <a:p>
            <a:r>
              <a:rPr lang="en-US" altLang="ko-KR" sz="2000" dirty="0" smtClean="0"/>
              <a:t>Ballard and Brown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- The construction of explicit, meaningful description of physical objects </a:t>
            </a:r>
          </a:p>
          <a:p>
            <a:r>
              <a:rPr lang="en-US" altLang="ko-KR" sz="2000" dirty="0"/>
              <a:t> </a:t>
            </a:r>
            <a:r>
              <a:rPr lang="en-US" altLang="ko-KR" sz="2000" dirty="0" smtClean="0"/>
              <a:t>   from images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41513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Mobile visual search: </a:t>
            </a:r>
            <a:r>
              <a:rPr lang="en-US" altLang="ko-KR" dirty="0" err="1" smtClean="0"/>
              <a:t>Leafsnap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 err="1" smtClean="0"/>
              <a:t>리프스냅</a:t>
            </a:r>
            <a:r>
              <a:rPr lang="en-US" altLang="ko-KR" dirty="0"/>
              <a:t>(</a:t>
            </a:r>
            <a:r>
              <a:rPr lang="en-US" altLang="ko-KR" dirty="0" err="1"/>
              <a:t>Leafsnap</a:t>
            </a:r>
            <a:r>
              <a:rPr lang="en-US" altLang="ko-KR" dirty="0" smtClean="0"/>
              <a:t>):</a:t>
            </a:r>
            <a:r>
              <a:rPr lang="ko-KR" altLang="en-US" dirty="0" smtClean="0"/>
              <a:t> </a:t>
            </a:r>
            <a:r>
              <a:rPr lang="ko-KR" altLang="en-US" dirty="0"/>
              <a:t>미국의 </a:t>
            </a:r>
            <a:r>
              <a:rPr lang="ko-KR" altLang="en-US" dirty="0" err="1"/>
              <a:t>스미소니언</a:t>
            </a:r>
            <a:r>
              <a:rPr lang="ko-KR" altLang="en-US" dirty="0"/>
              <a:t> 박물관과 콜롬비아대학이 공동으로 개발한 </a:t>
            </a:r>
            <a:r>
              <a:rPr lang="ko-KR" altLang="en-US" dirty="0" smtClean="0"/>
              <a:t>식물정보인식시스템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28" y="2420888"/>
            <a:ext cx="6661712" cy="3024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632" y="5877272"/>
            <a:ext cx="302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매거진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전원속의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내집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3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8840"/>
            <a:ext cx="5752761" cy="321051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543818"/>
            <a:ext cx="5544616" cy="580926"/>
          </a:xfrm>
        </p:spPr>
        <p:txBody>
          <a:bodyPr/>
          <a:lstStyle/>
          <a:p>
            <a:r>
              <a:rPr lang="en-US" altLang="ko-KR" sz="3200" dirty="0" smtClean="0"/>
              <a:t>Smart Car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557713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http://www.mobileye.com/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42" y="1643276"/>
            <a:ext cx="3317358" cy="237626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88685" y="1169137"/>
            <a:ext cx="1864613" cy="369332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무인자동차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70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 and Classification</a:t>
            </a:r>
            <a:endParaRPr lang="ko-KR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" y="1586691"/>
            <a:ext cx="2886075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78" y="3775158"/>
            <a:ext cx="2900511" cy="2012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86691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31986"/>
            <a:ext cx="2971545" cy="222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023" y="1586691"/>
            <a:ext cx="2953849" cy="221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88" y="3831986"/>
            <a:ext cx="2917918" cy="2228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780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28328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ADAS(Advanced Driver Assistance System)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636912"/>
            <a:ext cx="6713839" cy="3888432"/>
          </a:xfrm>
        </p:spPr>
      </p:pic>
      <p:sp>
        <p:nvSpPr>
          <p:cNvPr id="5" name="TextBox 4"/>
          <p:cNvSpPr txBox="1"/>
          <p:nvPr/>
        </p:nvSpPr>
        <p:spPr>
          <a:xfrm>
            <a:off x="467544" y="1124744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이스라엘 자동차 소프트웨어업체 </a:t>
            </a:r>
            <a:r>
              <a:rPr lang="ko-KR" altLang="en-US" b="1" dirty="0"/>
              <a:t>모빌아이</a:t>
            </a:r>
            <a:r>
              <a:rPr lang="ko-KR" altLang="en-US" dirty="0"/>
              <a:t>의 </a:t>
            </a:r>
            <a:r>
              <a:rPr lang="en-US" altLang="ko-KR" dirty="0"/>
              <a:t>'</a:t>
            </a:r>
            <a:r>
              <a:rPr lang="ko-KR" altLang="en-US" dirty="0"/>
              <a:t>첨단 운전자 보조 시스템</a:t>
            </a:r>
            <a:r>
              <a:rPr lang="en-US" altLang="ko-KR" dirty="0"/>
              <a:t>'(</a:t>
            </a:r>
            <a:r>
              <a:rPr lang="en-US" altLang="ko-KR" dirty="0" err="1"/>
              <a:t>ADAS·Advanced</a:t>
            </a:r>
            <a:r>
              <a:rPr lang="en-US" altLang="ko-KR" dirty="0"/>
              <a:t> Driver Assistance System</a:t>
            </a:r>
            <a:r>
              <a:rPr lang="en-US" altLang="ko-KR" dirty="0" smtClean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sz="1600" dirty="0" err="1" smtClean="0"/>
              <a:t>전방차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추돌 경보</a:t>
            </a:r>
            <a:r>
              <a:rPr lang="en-US" altLang="ko-KR" sz="1600" dirty="0"/>
              <a:t>(FCWS</a:t>
            </a:r>
            <a:r>
              <a:rPr lang="en-US" altLang="ko-KR" sz="1600" dirty="0" smtClean="0"/>
              <a:t>) -</a:t>
            </a:r>
            <a:r>
              <a:rPr lang="ko-KR" altLang="en-US" sz="1600" dirty="0"/>
              <a:t>사각 형태의 차체와 타이어</a:t>
            </a:r>
            <a:r>
              <a:rPr lang="en-US" altLang="ko-KR" sz="1600" dirty="0"/>
              <a:t>, </a:t>
            </a:r>
            <a:r>
              <a:rPr lang="ko-KR" altLang="en-US" sz="1600" dirty="0" err="1" smtClean="0"/>
              <a:t>후미등</a:t>
            </a:r>
            <a:r>
              <a:rPr lang="ko-KR" altLang="en-US" sz="1600" dirty="0" smtClean="0"/>
              <a:t> 인식</a:t>
            </a:r>
            <a:endParaRPr lang="en-US" altLang="ko-KR" sz="1600" dirty="0" smtClean="0"/>
          </a:p>
          <a:p>
            <a:pPr marL="742950" lvl="1" indent="-285750">
              <a:buFontTx/>
              <a:buChar char="-"/>
            </a:pPr>
            <a:r>
              <a:rPr lang="ko-KR" altLang="en-US" sz="1600" dirty="0" smtClean="0"/>
              <a:t>차로 </a:t>
            </a:r>
            <a:r>
              <a:rPr lang="ko-KR" altLang="en-US" sz="1600" dirty="0"/>
              <a:t>이탈경보장치</a:t>
            </a:r>
            <a:r>
              <a:rPr lang="en-US" altLang="ko-KR" sz="1600" dirty="0"/>
              <a:t>(LDWS</a:t>
            </a:r>
            <a:r>
              <a:rPr lang="en-US" altLang="ko-KR" sz="1600" dirty="0" smtClean="0"/>
              <a:t>) - </a:t>
            </a:r>
            <a:r>
              <a:rPr lang="ko-KR" altLang="en-US" sz="1600" dirty="0"/>
              <a:t>차선의 색상을 </a:t>
            </a:r>
            <a:r>
              <a:rPr lang="ko-KR" altLang="en-US" sz="1600" dirty="0" smtClean="0"/>
              <a:t>인식하</a:t>
            </a:r>
            <a:r>
              <a:rPr lang="en-US" altLang="ko-KR" sz="1600" dirty="0" smtClean="0"/>
              <a:t>du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도로의 폭과 곡률</a:t>
            </a:r>
            <a:r>
              <a:rPr lang="en-US" altLang="ko-KR" sz="1600" dirty="0"/>
              <a:t>, </a:t>
            </a:r>
            <a:r>
              <a:rPr lang="ko-KR" altLang="en-US" sz="1600" dirty="0"/>
              <a:t>차량 중심 등을 자동으로 계산</a:t>
            </a:r>
          </a:p>
        </p:txBody>
      </p:sp>
    </p:spTree>
    <p:extLst>
      <p:ext uri="{BB962C8B-B14F-4D97-AF65-F5344CB8AC3E}">
        <p14:creationId xmlns:p14="http://schemas.microsoft.com/office/powerpoint/2010/main" val="432133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Morphing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12776"/>
            <a:ext cx="6984776" cy="1609345"/>
          </a:xfrm>
        </p:spPr>
      </p:pic>
      <p:pic>
        <p:nvPicPr>
          <p:cNvPr id="5" name="내용 개체 틀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61048"/>
            <a:ext cx="8127643" cy="17287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7544" y="3122340"/>
            <a:ext cx="24384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/>
              <a:t>3D Modeling 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98893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8139" y="4426472"/>
            <a:ext cx="7734497" cy="2148954"/>
          </a:xfrm>
        </p:spPr>
      </p:pic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 altLang="ko-KR" sz="3200" dirty="0" smtClean="0">
                <a:ea typeface="굴림" charset="-127"/>
              </a:rPr>
              <a:t>Automatic panoramas</a:t>
            </a:r>
            <a:br>
              <a:rPr lang="en-US" altLang="ko-KR" sz="3200" dirty="0" smtClean="0">
                <a:ea typeface="굴림" charset="-127"/>
              </a:rPr>
            </a:br>
            <a:r>
              <a:rPr lang="en-US" altLang="ko-KR" sz="2400" dirty="0" smtClean="0">
                <a:ea typeface="굴림" charset="-127"/>
              </a:rPr>
              <a:t>(computational photography)</a:t>
            </a:r>
          </a:p>
        </p:txBody>
      </p:sp>
      <p:pic>
        <p:nvPicPr>
          <p:cNvPr id="983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7677100" cy="2826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Down Arrow 10"/>
          <p:cNvSpPr>
            <a:spLocks noChangeArrowheads="1"/>
          </p:cNvSpPr>
          <p:nvPr/>
        </p:nvSpPr>
        <p:spPr bwMode="auto">
          <a:xfrm>
            <a:off x="4137025" y="4023667"/>
            <a:ext cx="762000" cy="587375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EB4E3"/>
          </a:solidFill>
          <a:ln>
            <a:noFill/>
          </a:ln>
          <a:effectLst>
            <a:outerShdw blurRad="101600" dist="76201" dir="2700000" algn="tl" rotWithShape="0">
              <a:srgbClr val="808080">
                <a:alpha val="87999"/>
              </a:srgbClr>
            </a:outerShdw>
          </a:effectLst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ko-KR" altLang="ko-KR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8312" name="TextBox 7"/>
          <p:cNvSpPr txBox="1">
            <a:spLocks noChangeArrowheads="1"/>
          </p:cNvSpPr>
          <p:nvPr/>
        </p:nvSpPr>
        <p:spPr bwMode="auto">
          <a:xfrm>
            <a:off x="7761288" y="6581775"/>
            <a:ext cx="1382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1pPr>
            <a:lvl2pPr marL="37931725" indent="-37474525" eaLnBrk="0" hangingPunct="0"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2pPr>
            <a:lvl3pPr eaLnBrk="0" hangingPunct="0"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3pPr>
            <a:lvl4pPr eaLnBrk="0" hangingPunct="0"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4pPr>
            <a:lvl5pPr eaLnBrk="0" hangingPunct="0"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 Bold" charset="0"/>
                <a:ea typeface="ヒラギノ明朝 ProN W6" pitchFamily="-1" charset="-128"/>
                <a:sym typeface="Times New Roman Bold" charset="0"/>
              </a:defRPr>
            </a:lvl9pPr>
          </a:lstStyle>
          <a:p>
            <a:pPr eaLnBrk="1" hangingPunct="1"/>
            <a:r>
              <a:rPr lang="en-US" altLang="ko-KR" sz="1200"/>
              <a:t>Credit: Matt Brown</a:t>
            </a:r>
          </a:p>
        </p:txBody>
      </p:sp>
    </p:spTree>
    <p:extLst>
      <p:ext uri="{BB962C8B-B14F-4D97-AF65-F5344CB8AC3E}">
        <p14:creationId xmlns:p14="http://schemas.microsoft.com/office/powerpoint/2010/main" val="11321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3D Reconstruction </a:t>
            </a:r>
            <a:endParaRPr lang="ko-KR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8880"/>
            <a:ext cx="8642726" cy="255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5576" y="1412776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Extracting depth information from multiple images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1936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0"/>
            <a:ext cx="67627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211138" y="1585913"/>
            <a:ext cx="1073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2"/>
                </a:solidFill>
                <a:latin typeface="Verdana" pitchFamily="34" charset="0"/>
              </a:rPr>
              <a:t>CBIR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98438" y="3125788"/>
            <a:ext cx="17653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ko-KR" sz="2800">
                <a:solidFill>
                  <a:schemeClr val="accent2"/>
                </a:solidFill>
                <a:latin typeface="Verdana" pitchFamily="34" charset="0"/>
              </a:rPr>
              <a:t>C</a:t>
            </a:r>
            <a:r>
              <a:rPr lang="en-US" altLang="ko-KR" sz="2800">
                <a:solidFill>
                  <a:srgbClr val="FF6600"/>
                </a:solidFill>
                <a:latin typeface="Verdana" pitchFamily="34" charset="0"/>
              </a:rPr>
              <a:t>ontent</a:t>
            </a:r>
          </a:p>
          <a:p>
            <a:r>
              <a:rPr lang="en-US" altLang="ko-KR" sz="2800">
                <a:solidFill>
                  <a:schemeClr val="accent2"/>
                </a:solidFill>
                <a:latin typeface="Verdana" pitchFamily="34" charset="0"/>
              </a:rPr>
              <a:t>B</a:t>
            </a:r>
            <a:r>
              <a:rPr lang="en-US" altLang="ko-KR" sz="2800">
                <a:solidFill>
                  <a:srgbClr val="FF6600"/>
                </a:solidFill>
                <a:latin typeface="Verdana" pitchFamily="34" charset="0"/>
              </a:rPr>
              <a:t>ased </a:t>
            </a:r>
          </a:p>
          <a:p>
            <a:r>
              <a:rPr lang="en-US" altLang="ko-KR" sz="2800">
                <a:solidFill>
                  <a:schemeClr val="accent2"/>
                </a:solidFill>
                <a:latin typeface="Verdana" pitchFamily="34" charset="0"/>
              </a:rPr>
              <a:t>I</a:t>
            </a:r>
            <a:r>
              <a:rPr lang="en-US" altLang="ko-KR" sz="2800">
                <a:solidFill>
                  <a:srgbClr val="FF6600"/>
                </a:solidFill>
                <a:latin typeface="Verdana" pitchFamily="34" charset="0"/>
              </a:rPr>
              <a:t>mage</a:t>
            </a:r>
          </a:p>
          <a:p>
            <a:r>
              <a:rPr lang="en-US" altLang="ko-KR" sz="2800">
                <a:solidFill>
                  <a:schemeClr val="accent2"/>
                </a:solidFill>
                <a:latin typeface="Verdana" pitchFamily="34" charset="0"/>
              </a:rPr>
              <a:t>R</a:t>
            </a:r>
            <a:r>
              <a:rPr lang="en-US" altLang="ko-KR" sz="2800">
                <a:solidFill>
                  <a:srgbClr val="FF6600"/>
                </a:solidFill>
                <a:latin typeface="Verdana" pitchFamily="34" charset="0"/>
              </a:rPr>
              <a:t>etrieval</a:t>
            </a:r>
          </a:p>
        </p:txBody>
      </p:sp>
    </p:spTree>
    <p:extLst>
      <p:ext uri="{BB962C8B-B14F-4D97-AF65-F5344CB8AC3E}">
        <p14:creationId xmlns:p14="http://schemas.microsoft.com/office/powerpoint/2010/main" val="895606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757398"/>
            <a:ext cx="8016975" cy="572002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187624" y="1110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dirty="0"/>
          </a:p>
          <a:p>
            <a:r>
              <a:rPr lang="en-US" altLang="ko-KR" dirty="0"/>
              <a:t>Human vision has its shortcomings</a:t>
            </a:r>
          </a:p>
        </p:txBody>
      </p:sp>
    </p:spTree>
    <p:extLst>
      <p:ext uri="{BB962C8B-B14F-4D97-AF65-F5344CB8AC3E}">
        <p14:creationId xmlns:p14="http://schemas.microsoft.com/office/powerpoint/2010/main" val="23892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강의계획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 및 기본사용법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참고문헌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2</a:t>
            </a:r>
            <a:r>
              <a:rPr lang="ko-KR" altLang="en-US" dirty="0" smtClean="0"/>
              <a:t>장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다루기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화소</a:t>
            </a:r>
            <a:r>
              <a:rPr lang="ko-KR" altLang="en-US" dirty="0" smtClean="0"/>
              <a:t> 값에 접근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영상 조회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간단한 영상 산술 실행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3</a:t>
            </a:r>
            <a:r>
              <a:rPr lang="ko-KR" altLang="en-US" dirty="0" smtClean="0"/>
              <a:t>장 영상처리 클래스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디자인 패턴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알고리즘을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컬러 공간 변환</a:t>
            </a:r>
            <a:r>
              <a:rPr lang="en-US" altLang="ko-KR" dirty="0" smtClean="0"/>
              <a:t>:RGB, CIE L*a*b*, HSV</a:t>
            </a:r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4</a:t>
            </a:r>
            <a:r>
              <a:rPr lang="ko-KR" altLang="en-US" dirty="0" smtClean="0"/>
              <a:t>장 히스토그램을 이용한 </a:t>
            </a:r>
            <a:r>
              <a:rPr lang="ko-KR" altLang="en-US" dirty="0" err="1" smtClean="0"/>
              <a:t>화소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갯수</a:t>
            </a:r>
            <a:r>
              <a:rPr lang="ko-KR" altLang="en-US" dirty="0" smtClean="0"/>
              <a:t> 세기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히스토그램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 </a:t>
            </a:r>
            <a:r>
              <a:rPr lang="ko-KR" altLang="en-US" dirty="0" err="1" smtClean="0"/>
              <a:t>평활화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 비교를 이용한 유사 영상 검색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내용 기반 검색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히스토그램을 이용한 시각 추적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7823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컴퓨터비전이란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Make machines to see, or to understand/interpret the scenes (image and videos) like human do.</a:t>
            </a:r>
          </a:p>
          <a:p>
            <a:pPr lvl="1"/>
            <a:r>
              <a:rPr lang="en-US" altLang="ko-KR" dirty="0" smtClean="0"/>
              <a:t>Measure the properties of 3D world using visual data</a:t>
            </a:r>
          </a:p>
          <a:p>
            <a:pPr lvl="1"/>
            <a:r>
              <a:rPr lang="en-US" altLang="ko-KR" dirty="0" smtClean="0"/>
              <a:t>Recognize objects, activities, relations, and context</a:t>
            </a:r>
          </a:p>
          <a:p>
            <a:r>
              <a:rPr lang="en-US" altLang="ko-KR" dirty="0" smtClean="0"/>
              <a:t>Vision is difficult because it is an inverse problem.</a:t>
            </a:r>
          </a:p>
          <a:p>
            <a:pPr lvl="1"/>
            <a:r>
              <a:rPr lang="en-US" altLang="ko-KR" dirty="0" smtClean="0"/>
              <a:t>Many interpretations are possible</a:t>
            </a:r>
            <a:r>
              <a:rPr lang="en-US" altLang="ko-KR" dirty="0"/>
              <a:t> </a:t>
            </a:r>
            <a:r>
              <a:rPr lang="en-US" altLang="ko-KR" dirty="0" smtClean="0"/>
              <a:t>(ill-posed problem).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19" y="3866357"/>
            <a:ext cx="6048672" cy="119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7" y="5085184"/>
            <a:ext cx="4074895" cy="1674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832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강의계획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6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5</a:t>
            </a:r>
            <a:r>
              <a:rPr lang="ko-KR" altLang="en-US" dirty="0" smtClean="0"/>
              <a:t>장  형태학 연산으로 영상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형태학적 필터를 이용한 영상의 침식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팽창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열림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닫힘</a:t>
            </a:r>
            <a:endParaRPr lang="en-US" altLang="ko-KR" dirty="0" smtClean="0"/>
          </a:p>
          <a:p>
            <a:pPr lvl="1"/>
            <a:r>
              <a:rPr lang="ko-KR" altLang="en-US" dirty="0"/>
              <a:t> 형태학적 필터를 </a:t>
            </a:r>
            <a:r>
              <a:rPr lang="ko-KR" altLang="en-US" dirty="0" smtClean="0"/>
              <a:t>이용한 </a:t>
            </a:r>
            <a:r>
              <a:rPr lang="ko-KR" altLang="en-US" dirty="0" err="1" smtClean="0"/>
              <a:t>에지와</a:t>
            </a:r>
            <a:r>
              <a:rPr lang="ko-KR" altLang="en-US" dirty="0" smtClean="0"/>
              <a:t> 코너 검출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GrabCut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알고리즘을 이용한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전경 객체 추출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영상 분할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6</a:t>
            </a:r>
            <a:r>
              <a:rPr lang="ko-KR" altLang="en-US" dirty="0" smtClean="0"/>
              <a:t>장  영상 필터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저주파 </a:t>
            </a:r>
            <a:r>
              <a:rPr lang="ko-KR" altLang="en-US" dirty="0"/>
              <a:t>통</a:t>
            </a:r>
            <a:r>
              <a:rPr lang="ko-KR" altLang="en-US" dirty="0" smtClean="0"/>
              <a:t>과 필터를 이용한 영상 </a:t>
            </a:r>
            <a:r>
              <a:rPr lang="ko-KR" altLang="en-US" dirty="0" err="1" smtClean="0"/>
              <a:t>필터링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에지를 검출하는 방향성 필터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영상의 </a:t>
            </a:r>
            <a:r>
              <a:rPr lang="ko-KR" altLang="en-US" dirty="0" err="1" smtClean="0"/>
              <a:t>라플라시안</a:t>
            </a:r>
            <a:r>
              <a:rPr lang="ko-KR" altLang="en-US" dirty="0" smtClean="0"/>
              <a:t> 계산</a:t>
            </a:r>
            <a:endParaRPr lang="en-US" altLang="ko-KR" dirty="0" smtClean="0"/>
          </a:p>
          <a:p>
            <a:r>
              <a:rPr lang="en-US" altLang="ko-KR" dirty="0" smtClean="0"/>
              <a:t>8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</a:t>
            </a:r>
            <a:r>
              <a:rPr lang="ko-KR" altLang="en-US" dirty="0" smtClean="0"/>
              <a:t>중간고사</a:t>
            </a:r>
            <a:endParaRPr lang="en-US" altLang="ko-KR" dirty="0" smtClean="0"/>
          </a:p>
          <a:p>
            <a:r>
              <a:rPr lang="en-US" altLang="ko-KR" dirty="0"/>
              <a:t>9</a:t>
            </a:r>
            <a:r>
              <a:rPr lang="ko-KR" altLang="en-US" dirty="0"/>
              <a:t>주</a:t>
            </a:r>
            <a:r>
              <a:rPr lang="en-US" altLang="ko-KR" dirty="0"/>
              <a:t>:    7</a:t>
            </a:r>
            <a:r>
              <a:rPr lang="ko-KR" altLang="en-US" dirty="0"/>
              <a:t>장 선</a:t>
            </a:r>
            <a:r>
              <a:rPr lang="en-US" altLang="ko-KR" dirty="0"/>
              <a:t>, </a:t>
            </a:r>
            <a:r>
              <a:rPr lang="ko-KR" altLang="en-US" dirty="0"/>
              <a:t>외곽선</a:t>
            </a:r>
            <a:r>
              <a:rPr lang="en-US" altLang="ko-KR" dirty="0"/>
              <a:t>, </a:t>
            </a:r>
            <a:r>
              <a:rPr lang="ko-KR" altLang="en-US" dirty="0"/>
              <a:t>성분 </a:t>
            </a:r>
            <a:r>
              <a:rPr lang="ko-KR" altLang="en-US" dirty="0" smtClean="0"/>
              <a:t>추출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캐니 연산자로 영상 외곽선 검출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허프</a:t>
            </a:r>
            <a:r>
              <a:rPr lang="ko-KR" altLang="en-US" dirty="0" smtClean="0"/>
              <a:t> 변환으로 영상에서 직선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성분의 외각선 검출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모양 기술자 계산</a:t>
            </a:r>
            <a:r>
              <a:rPr lang="en-US" altLang="ko-KR" dirty="0" smtClean="0"/>
              <a:t>(convex hull)</a:t>
            </a:r>
            <a:endParaRPr lang="en-US" altLang="ko-KR" dirty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13992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강의계획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128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10</a:t>
            </a:r>
            <a:r>
              <a:rPr lang="ko-KR" altLang="en-US" dirty="0"/>
              <a:t>주</a:t>
            </a:r>
            <a:r>
              <a:rPr lang="en-US" altLang="ko-KR" dirty="0"/>
              <a:t>:  8</a:t>
            </a:r>
            <a:r>
              <a:rPr lang="ko-KR" altLang="en-US" dirty="0"/>
              <a:t>장 </a:t>
            </a:r>
            <a:r>
              <a:rPr lang="ko-KR" altLang="en-US" dirty="0" err="1" smtClean="0"/>
              <a:t>관심점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특징점</a:t>
            </a:r>
            <a:r>
              <a:rPr lang="en-US" altLang="ko-KR" dirty="0" smtClean="0"/>
              <a:t>)</a:t>
            </a:r>
            <a:r>
              <a:rPr lang="ko-KR" altLang="en-US" dirty="0" smtClean="0"/>
              <a:t> 검출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영상에서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코너 검출</a:t>
            </a:r>
            <a:r>
              <a:rPr lang="en-US" altLang="ko-KR" dirty="0"/>
              <a:t>(</a:t>
            </a:r>
            <a:r>
              <a:rPr lang="ko-KR" altLang="en-US" dirty="0" err="1" smtClean="0"/>
              <a:t>해리슨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시점 불변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빠</a:t>
            </a:r>
            <a:r>
              <a:rPr lang="ko-KR" altLang="en-US" dirty="0"/>
              <a:t>른</a:t>
            </a:r>
            <a:r>
              <a:rPr lang="en-US" altLang="ko-KR" dirty="0" smtClean="0"/>
              <a:t> </a:t>
            </a:r>
            <a:r>
              <a:rPr lang="ko-KR" altLang="en-US" dirty="0"/>
              <a:t>특징 </a:t>
            </a:r>
            <a:r>
              <a:rPr lang="ko-KR" altLang="en-US" dirty="0" smtClean="0"/>
              <a:t>검출</a:t>
            </a:r>
            <a:r>
              <a:rPr lang="en-US" altLang="ko-KR" dirty="0" smtClean="0"/>
              <a:t>(FAST: Features from Accelerated segment Test)</a:t>
            </a:r>
          </a:p>
          <a:p>
            <a:pPr lvl="1"/>
            <a:r>
              <a:rPr lang="ko-KR" altLang="en-US" dirty="0" smtClean="0"/>
              <a:t>크기에 불변한 특징 검출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SIFT:Scale</a:t>
            </a:r>
            <a:r>
              <a:rPr lang="en-US" altLang="ko-KR" dirty="0" smtClean="0"/>
              <a:t> Invariant feature Transf.)</a:t>
            </a: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</a:t>
            </a:r>
            <a:r>
              <a:rPr lang="en-US" altLang="ko-KR" dirty="0"/>
              <a:t>9</a:t>
            </a:r>
            <a:r>
              <a:rPr lang="ko-KR" altLang="en-US" dirty="0" smtClean="0"/>
              <a:t>장 </a:t>
            </a:r>
            <a:r>
              <a:rPr lang="ko-KR" altLang="en-US" dirty="0" err="1"/>
              <a:t>관심점</a:t>
            </a:r>
            <a:r>
              <a:rPr lang="ko-KR" altLang="en-US" dirty="0"/>
              <a:t> </a:t>
            </a:r>
            <a:r>
              <a:rPr lang="ko-KR" altLang="en-US" dirty="0" smtClean="0"/>
              <a:t>기술과 정합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템플릿 정합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명도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패턴 기술자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이진 특징으로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기술자</a:t>
            </a:r>
            <a:endParaRPr lang="en-US" altLang="ko-KR" dirty="0" smtClean="0"/>
          </a:p>
          <a:p>
            <a:r>
              <a:rPr lang="en-US" altLang="ko-KR" dirty="0" smtClean="0"/>
              <a:t>12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10</a:t>
            </a:r>
            <a:r>
              <a:rPr lang="ko-KR" altLang="en-US" dirty="0" smtClean="0"/>
              <a:t>장 영상에서 투영 관계 추정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카메라 보정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RANSAC</a:t>
            </a:r>
            <a:r>
              <a:rPr lang="ko-KR" altLang="en-US" dirty="0" smtClean="0"/>
              <a:t>을 이용한 영상 정합</a:t>
            </a:r>
            <a:endParaRPr lang="en-US" altLang="ko-KR" dirty="0" smtClean="0"/>
          </a:p>
          <a:p>
            <a:r>
              <a:rPr lang="en-US" altLang="ko-KR" dirty="0" smtClean="0"/>
              <a:t>13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11</a:t>
            </a:r>
            <a:r>
              <a:rPr lang="ko-KR" altLang="en-US" dirty="0" smtClean="0"/>
              <a:t>장 비디오 시퀀스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비디오 시퀀스 읽기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 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비디오에서 </a:t>
            </a:r>
            <a:r>
              <a:rPr lang="ko-KR" altLang="en-US" dirty="0" err="1" smtClean="0"/>
              <a:t>특징점</a:t>
            </a:r>
            <a:r>
              <a:rPr lang="ko-KR" altLang="en-US" dirty="0" smtClean="0"/>
              <a:t> 추적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비디오에서 전경 객체 추출</a:t>
            </a:r>
            <a:endParaRPr lang="en-US" altLang="ko-KR" dirty="0" smtClean="0"/>
          </a:p>
          <a:p>
            <a:r>
              <a:rPr lang="en-US" altLang="ko-KR" dirty="0" smtClean="0"/>
              <a:t>14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 </a:t>
            </a:r>
            <a:r>
              <a:rPr lang="ko-KR" altLang="en-US" dirty="0" smtClean="0"/>
              <a:t>비디오에서 움직임 검출 및 추적</a:t>
            </a:r>
            <a:r>
              <a:rPr lang="en-US" altLang="ko-KR" dirty="0" smtClean="0"/>
              <a:t>(</a:t>
            </a:r>
            <a:r>
              <a:rPr lang="ko-KR" altLang="en-US" dirty="0" smtClean="0"/>
              <a:t>참고문헌</a:t>
            </a:r>
            <a:r>
              <a:rPr lang="en-US" altLang="ko-KR" dirty="0" smtClean="0"/>
              <a:t>2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15</a:t>
            </a:r>
            <a:r>
              <a:rPr lang="ko-KR" altLang="en-US" dirty="0" smtClean="0"/>
              <a:t>주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기말고사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1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268760"/>
            <a:ext cx="7848872" cy="496855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 smtClean="0"/>
              <a:t>응용분야로서 생체인식 및 기타 응용</a:t>
            </a:r>
            <a:endParaRPr lang="en-US" altLang="ko-KR" sz="2400" dirty="0" smtClean="0"/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ko-KR" altLang="en-US" sz="2000" dirty="0" smtClean="0"/>
              <a:t>지문인식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얼굴인식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문자인식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ko-KR" altLang="en-US" sz="2000" dirty="0" smtClean="0"/>
              <a:t>홍채인식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음성인식 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ko-KR" altLang="en-US" sz="2000" dirty="0" smtClean="0"/>
              <a:t>차량인식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ko-KR" altLang="en-US" sz="2000" dirty="0" smtClean="0"/>
              <a:t>동영상에서 물체 추적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/>
              <a:t>posture and gesture </a:t>
            </a:r>
            <a:r>
              <a:rPr lang="ko-KR" altLang="en-US" sz="2000" dirty="0" smtClean="0"/>
              <a:t>인식</a:t>
            </a:r>
            <a:endParaRPr lang="en-US" altLang="ko-KR" sz="2000" dirty="0" smtClean="0"/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/>
              <a:t>Stitching(panorama photo)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/>
              <a:t>Morphing(morph transition)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/>
              <a:t>3D Modeling</a:t>
            </a:r>
          </a:p>
          <a:p>
            <a:pPr lvl="1">
              <a:lnSpc>
                <a:spcPct val="80000"/>
              </a:lnSpc>
              <a:buClr>
                <a:schemeClr val="tx1"/>
              </a:buClr>
            </a:pPr>
            <a:endParaRPr lang="en-US" altLang="ko-KR" sz="2000" dirty="0" smtClean="0"/>
          </a:p>
          <a:p>
            <a:pPr>
              <a:lnSpc>
                <a:spcPct val="80000"/>
              </a:lnSpc>
              <a:buClr>
                <a:schemeClr val="tx1"/>
              </a:buClr>
            </a:pPr>
            <a:r>
              <a:rPr lang="ko-KR" altLang="en-US" sz="2400" dirty="0" smtClean="0"/>
              <a:t>데이터베이스</a:t>
            </a:r>
            <a:endParaRPr lang="en-US" altLang="ko-KR" sz="2400" dirty="0" smtClean="0"/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>
                <a:hlinkClick r:id="rId3"/>
              </a:rPr>
              <a:t>http://host.robots.ox.ac.uk/pascal/VOC/voc2012</a:t>
            </a:r>
            <a:r>
              <a:rPr lang="en-US" altLang="ko-KR" sz="2000" dirty="0" smtClean="0">
                <a:hlinkClick r:id="rId3"/>
              </a:rPr>
              <a:t>/</a:t>
            </a:r>
            <a:endParaRPr lang="en-US" altLang="ko-KR" sz="2000" dirty="0" smtClean="0"/>
          </a:p>
          <a:p>
            <a:pPr lvl="1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/>
              <a:t>http</a:t>
            </a:r>
            <a:r>
              <a:rPr lang="en-US" altLang="ko-KR" sz="2000" dirty="0" smtClean="0"/>
              <a:t>://www.eecs.berkeley.edu/Research/Projects/CS/vision/bsds/</a:t>
            </a:r>
          </a:p>
          <a:p>
            <a:pPr marL="400050" indent="-342900">
              <a:lnSpc>
                <a:spcPct val="80000"/>
              </a:lnSpc>
              <a:buClr>
                <a:schemeClr val="tx1"/>
              </a:buClr>
            </a:pPr>
            <a:endParaRPr lang="en-US" altLang="ko-KR" sz="2000" dirty="0"/>
          </a:p>
          <a:p>
            <a:pPr marL="400050" indent="-342900">
              <a:lnSpc>
                <a:spcPct val="80000"/>
              </a:lnSpc>
              <a:buClr>
                <a:schemeClr val="tx1"/>
              </a:buClr>
            </a:pPr>
            <a:r>
              <a:rPr lang="ko-KR" altLang="en-US" sz="2400" dirty="0" err="1" smtClean="0"/>
              <a:t>컴퓨터비젼</a:t>
            </a:r>
            <a:r>
              <a:rPr lang="ko-KR" altLang="en-US" sz="2400" dirty="0" smtClean="0"/>
              <a:t> 관련회사</a:t>
            </a:r>
            <a:r>
              <a:rPr lang="en-US" altLang="ko-KR" sz="2400" dirty="0" smtClean="0"/>
              <a:t> </a:t>
            </a:r>
          </a:p>
          <a:p>
            <a:pPr marL="868680" lvl="1" indent="-342900">
              <a:lnSpc>
                <a:spcPct val="80000"/>
              </a:lnSpc>
              <a:buClr>
                <a:schemeClr val="tx1"/>
              </a:buClr>
            </a:pPr>
            <a:r>
              <a:rPr lang="en-US" altLang="ko-KR" sz="2000" dirty="0" smtClean="0">
                <a:hlinkClick r:id="rId4"/>
              </a:rPr>
              <a:t>http</a:t>
            </a:r>
            <a:r>
              <a:rPr lang="en-US" altLang="ko-KR" sz="2000" dirty="0">
                <a:hlinkClick r:id="rId4"/>
              </a:rPr>
              <a:t>://www.cs.ubc.ca/~</a:t>
            </a:r>
            <a:r>
              <a:rPr lang="en-US" altLang="ko-KR" sz="2000" dirty="0" smtClean="0">
                <a:hlinkClick r:id="rId4"/>
              </a:rPr>
              <a:t>lowe/vision.html</a:t>
            </a:r>
            <a:endParaRPr lang="en-US" altLang="ko-KR" sz="2000" dirty="0" smtClean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4572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ko-KR" altLang="en-US" sz="3300" dirty="0" err="1" smtClean="0"/>
              <a:t>컴퓨터비젼</a:t>
            </a:r>
            <a:r>
              <a:rPr lang="ko-KR" altLang="en-US" sz="3300" dirty="0" smtClean="0"/>
              <a:t> 응용분야 및 관련자료</a:t>
            </a:r>
          </a:p>
        </p:txBody>
      </p:sp>
    </p:spTree>
    <p:extLst>
      <p:ext uri="{BB962C8B-B14F-4D97-AF65-F5344CB8AC3E}">
        <p14:creationId xmlns:p14="http://schemas.microsoft.com/office/powerpoint/2010/main" val="280959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lvl="1"/>
            <a:r>
              <a:rPr lang="en-US" altLang="ko-KR" dirty="0" err="1"/>
              <a:t>CVonline</a:t>
            </a:r>
            <a:r>
              <a:rPr lang="en-US" altLang="ko-KR" dirty="0"/>
              <a:t>(http://homepages.inf.ed.ac.uk/rbf/CVonline/) 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컴퓨터 비전의 주제를 계층적으로 나누고</a:t>
            </a:r>
            <a:r>
              <a:rPr lang="en-US" altLang="ko-KR" dirty="0"/>
              <a:t>, </a:t>
            </a:r>
            <a:r>
              <a:rPr lang="ko-KR" altLang="en-US" dirty="0"/>
              <a:t>그들 주제에 대한 설명을 </a:t>
            </a:r>
            <a:r>
              <a:rPr lang="ko-KR" altLang="en-US" dirty="0" err="1"/>
              <a:t>위키피디아를</a:t>
            </a:r>
            <a:r>
              <a:rPr lang="ko-KR" altLang="en-US" dirty="0"/>
              <a:t> 이용하여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문헌</a:t>
            </a:r>
            <a:r>
              <a:rPr lang="en-US" altLang="ko-KR" dirty="0"/>
              <a:t>, </a:t>
            </a:r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교육을 위한 최신 자료도 풍부하다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 err="1"/>
              <a:t>VisionBib.Com</a:t>
            </a:r>
            <a:r>
              <a:rPr lang="en-US" altLang="ko-KR" dirty="0"/>
              <a:t>(http://www.visionbib.com/bibliography/contents.html) </a:t>
            </a:r>
          </a:p>
          <a:p>
            <a:pPr lvl="2"/>
            <a:r>
              <a:rPr lang="ko-KR" altLang="en-US" dirty="0"/>
              <a:t>컴퓨터 비전과 관련된 논문을 망라하여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주제어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/>
              <a:t>시기</a:t>
            </a:r>
            <a:r>
              <a:rPr lang="en-US" altLang="ko-KR" dirty="0"/>
              <a:t>, </a:t>
            </a:r>
            <a:r>
              <a:rPr lang="ko-KR" altLang="en-US" dirty="0"/>
              <a:t>학술지</a:t>
            </a:r>
            <a:r>
              <a:rPr lang="en-US" altLang="ko-KR" dirty="0"/>
              <a:t>, </a:t>
            </a:r>
            <a:r>
              <a:rPr lang="ko-KR" altLang="en-US" dirty="0"/>
              <a:t>학술대회에 따라 검색이 가능하다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Computer Vision Online(http://www.computervisiononline.com/) </a:t>
            </a:r>
          </a:p>
          <a:p>
            <a:pPr lvl="2"/>
            <a:r>
              <a:rPr lang="ko-KR" altLang="en-US" dirty="0"/>
              <a:t>소프트웨어</a:t>
            </a:r>
            <a:r>
              <a:rPr lang="en-US" altLang="ko-KR" dirty="0"/>
              <a:t>, </a:t>
            </a:r>
            <a:r>
              <a:rPr lang="ko-KR" altLang="en-US" dirty="0"/>
              <a:t>데이터베이스</a:t>
            </a:r>
            <a:r>
              <a:rPr lang="en-US" altLang="ko-KR" dirty="0"/>
              <a:t>, </a:t>
            </a:r>
            <a:r>
              <a:rPr lang="ko-KR" altLang="en-US" dirty="0"/>
              <a:t>그리고 책에 대한 최신 정보를 제공한다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컴퓨터 비전 분야에서 주목할 만한 뉴스도 알려준다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Rectangle 2"/>
          <p:cNvSpPr txBox="1"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5632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b="0" dirty="0" err="1" smtClean="0"/>
              <a:t>컴퓨터비젼</a:t>
            </a:r>
            <a:r>
              <a:rPr lang="ko-KR" altLang="en-US" sz="3200" b="0" dirty="0" smtClean="0"/>
              <a:t> 응용분야 및 관련자료</a:t>
            </a:r>
          </a:p>
        </p:txBody>
      </p:sp>
    </p:spTree>
    <p:extLst>
      <p:ext uri="{BB962C8B-B14F-4D97-AF65-F5344CB8AC3E}">
        <p14:creationId xmlns:p14="http://schemas.microsoft.com/office/powerpoint/2010/main" val="20291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Visual C/C++</a:t>
            </a:r>
          </a:p>
          <a:p>
            <a:pPr eaLnBrk="1" hangingPunct="1"/>
            <a:r>
              <a:rPr lang="en-US" altLang="ko-KR" dirty="0" err="1" smtClean="0"/>
              <a:t>OpenCV</a:t>
            </a:r>
            <a:endParaRPr lang="en-US" altLang="ko-KR" dirty="0" smtClean="0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97658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1. Midterm exam: 37.5%</a:t>
            </a:r>
          </a:p>
          <a:p>
            <a:pPr eaLnBrk="1" hangingPunct="1"/>
            <a:r>
              <a:rPr lang="en-US" altLang="ko-KR" dirty="0" smtClean="0"/>
              <a:t>2. Final exam: 37.5%</a:t>
            </a:r>
          </a:p>
          <a:p>
            <a:pPr eaLnBrk="1" hangingPunct="1"/>
            <a:r>
              <a:rPr lang="en-US" altLang="ko-KR" dirty="0" smtClean="0"/>
              <a:t>4. </a:t>
            </a:r>
            <a:r>
              <a:rPr lang="en-US" altLang="ko-KR" dirty="0" err="1" smtClean="0"/>
              <a:t>Homeworks</a:t>
            </a:r>
            <a:r>
              <a:rPr lang="en-US" altLang="ko-KR" dirty="0" smtClean="0"/>
              <a:t> 15%</a:t>
            </a:r>
          </a:p>
          <a:p>
            <a:pPr eaLnBrk="1" hangingPunct="1"/>
            <a:r>
              <a:rPr lang="en-US" altLang="ko-KR" dirty="0" smtClean="0"/>
              <a:t>5. Attendance 10%(-2/1</a:t>
            </a:r>
            <a:r>
              <a:rPr lang="ko-KR" altLang="en-US" dirty="0" smtClean="0"/>
              <a:t>시간 결석</a:t>
            </a:r>
            <a:r>
              <a:rPr lang="en-US" altLang="ko-KR" dirty="0" smtClean="0"/>
              <a:t>)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mtClean="0"/>
              <a:t>grades</a:t>
            </a:r>
          </a:p>
        </p:txBody>
      </p:sp>
    </p:spTree>
    <p:extLst>
      <p:ext uri="{BB962C8B-B14F-4D97-AF65-F5344CB8AC3E}">
        <p14:creationId xmlns:p14="http://schemas.microsoft.com/office/powerpoint/2010/main" val="274839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8"/>
            <a:ext cx="8229600" cy="4784725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ko-KR" sz="2600" dirty="0" smtClean="0"/>
              <a:t>Vision is how we experience the world.</a:t>
            </a:r>
          </a:p>
          <a:p>
            <a:pPr eaLnBrk="1" hangingPunct="1"/>
            <a:r>
              <a:rPr lang="en-US" altLang="ko-KR" sz="2600" dirty="0" smtClean="0"/>
              <a:t>An image is worth 1000 words.</a:t>
            </a:r>
          </a:p>
          <a:p>
            <a:pPr eaLnBrk="1" hangingPunct="1"/>
            <a:r>
              <a:rPr lang="en-US" altLang="ko-KR" sz="2600" dirty="0" smtClean="0"/>
              <a:t>Images and movies are everywhere.</a:t>
            </a:r>
          </a:p>
          <a:p>
            <a:pPr eaLnBrk="1" hangingPunct="1"/>
            <a:r>
              <a:rPr lang="en-US" altLang="ko-KR" sz="2600" dirty="0" smtClean="0"/>
              <a:t>Fast-growing collection of useful applications</a:t>
            </a:r>
          </a:p>
          <a:p>
            <a:pPr lvl="1" eaLnBrk="1" hangingPunct="1"/>
            <a:r>
              <a:rPr lang="en-US" altLang="ko-KR" sz="2200" dirty="0" smtClean="0"/>
              <a:t>automated surveillance</a:t>
            </a:r>
          </a:p>
          <a:p>
            <a:pPr lvl="1" eaLnBrk="1" hangingPunct="1"/>
            <a:r>
              <a:rPr lang="en-US" altLang="ko-KR" sz="2200" dirty="0" smtClean="0"/>
              <a:t>face detection &amp; recognition, gesture recognition</a:t>
            </a:r>
          </a:p>
          <a:p>
            <a:pPr lvl="1" eaLnBrk="1" hangingPunct="1"/>
            <a:r>
              <a:rPr lang="en-US" altLang="ko-KR" sz="2200" dirty="0" smtClean="0"/>
              <a:t>intelligent robots</a:t>
            </a:r>
          </a:p>
          <a:p>
            <a:pPr lvl="1" eaLnBrk="1" hangingPunct="1"/>
            <a:r>
              <a:rPr lang="en-US" altLang="ko-KR" sz="2200" dirty="0" smtClean="0"/>
              <a:t>building representations of the 3D world from pictures</a:t>
            </a:r>
          </a:p>
          <a:p>
            <a:pPr eaLnBrk="1" hangingPunct="1"/>
            <a:r>
              <a:rPr lang="en-US" altLang="ko-KR" sz="2600" dirty="0" smtClean="0"/>
              <a:t>Many biological system rely on vision</a:t>
            </a:r>
          </a:p>
          <a:p>
            <a:pPr lvl="1" eaLnBrk="1" hangingPunct="1"/>
            <a:r>
              <a:rPr lang="en-US" altLang="ko-KR" sz="2200" dirty="0" smtClean="0"/>
              <a:t>If the eye can do it, so can the machine.</a:t>
            </a:r>
          </a:p>
          <a:p>
            <a:r>
              <a:rPr lang="en-US" altLang="ko-KR" sz="2500" dirty="0" smtClean="0"/>
              <a:t>Greater understanding of human vision</a:t>
            </a:r>
          </a:p>
          <a:p>
            <a:pPr eaLnBrk="1" hangingPunct="1"/>
            <a:r>
              <a:rPr lang="en-US" altLang="ko-KR" dirty="0" smtClean="0"/>
              <a:t>Camera and computer are cheap.</a:t>
            </a:r>
          </a:p>
          <a:p>
            <a:pPr eaLnBrk="1" hangingPunct="1"/>
            <a:endParaRPr lang="en-US" altLang="ko-KR" sz="2600" dirty="0" smtClean="0"/>
          </a:p>
          <a:p>
            <a:pPr eaLnBrk="1" hangingPunct="1"/>
            <a:endParaRPr lang="en-US" altLang="ko-KR" sz="2600" dirty="0" smtClean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en-US" altLang="ko-KR" dirty="0" smtClean="0"/>
              <a:t>Why do we study?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98" y="2492895"/>
            <a:ext cx="16192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098" y="3140968"/>
            <a:ext cx="9715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82" y="1772816"/>
            <a:ext cx="1771482" cy="68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39" y="3525950"/>
            <a:ext cx="1762221" cy="4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39" y="4149080"/>
            <a:ext cx="1131469" cy="631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7737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61" y="1268760"/>
            <a:ext cx="7648877" cy="485740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ko-KR" dirty="0" smtClean="0"/>
              <a:t>What do we focus?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89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Related Areas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영상처리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컴퓨터그래픽스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패턴인식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09" y="2209952"/>
            <a:ext cx="5352381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902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6212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주교재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를 활용한 컴퓨터 비전 프로그래밍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Robert </a:t>
            </a:r>
            <a:r>
              <a:rPr lang="en-US" altLang="ko-KR" dirty="0" err="1" smtClean="0"/>
              <a:t>Laganniere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지음 이문호 번역</a:t>
            </a:r>
            <a:r>
              <a:rPr lang="en-US" altLang="ko-KR" dirty="0" smtClean="0"/>
              <a:t>(</a:t>
            </a:r>
            <a:r>
              <a:rPr lang="ko-KR" altLang="en-US" dirty="0" smtClean="0"/>
              <a:t>개정판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err="1" smtClean="0"/>
              <a:t>에이콘출판사</a:t>
            </a:r>
            <a:r>
              <a:rPr lang="en-US" altLang="ko-KR" dirty="0" smtClean="0"/>
              <a:t>(2015</a:t>
            </a:r>
            <a:r>
              <a:rPr lang="ko-KR" altLang="en-US" dirty="0" smtClean="0"/>
              <a:t>년도 출판</a:t>
            </a:r>
            <a:r>
              <a:rPr lang="en-US" altLang="ko-KR" dirty="0" smtClean="0"/>
              <a:t>)</a:t>
            </a:r>
          </a:p>
          <a:p>
            <a:r>
              <a:rPr lang="ko-KR" altLang="en-US" dirty="0"/>
              <a:t>부교재</a:t>
            </a:r>
            <a:endParaRPr lang="en-US" altLang="ko-KR" dirty="0"/>
          </a:p>
          <a:p>
            <a:pPr lvl="1"/>
            <a:r>
              <a:rPr lang="ko-KR" altLang="en-US" dirty="0" smtClean="0"/>
              <a:t>컴퓨터비전</a:t>
            </a:r>
            <a:endParaRPr lang="en-US" altLang="ko-KR" dirty="0"/>
          </a:p>
          <a:p>
            <a:pPr lvl="2"/>
            <a:r>
              <a:rPr lang="ko-KR" altLang="en-US" dirty="0" err="1"/>
              <a:t>한빛아카데미</a:t>
            </a:r>
            <a:r>
              <a:rPr lang="en-US" altLang="ko-KR" dirty="0"/>
              <a:t>, </a:t>
            </a:r>
            <a:r>
              <a:rPr lang="ko-KR" altLang="en-US" dirty="0"/>
              <a:t>오일석 </a:t>
            </a:r>
            <a:r>
              <a:rPr lang="ko-KR" altLang="en-US" dirty="0" smtClean="0"/>
              <a:t>지음</a:t>
            </a:r>
            <a:endParaRPr lang="en-US" altLang="ko-KR" dirty="0"/>
          </a:p>
          <a:p>
            <a:r>
              <a:rPr lang="ko-KR" altLang="en-US" dirty="0" smtClean="0"/>
              <a:t>참고문헌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1. C++API 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프로그래밍</a:t>
            </a:r>
            <a:endParaRPr lang="en-US" altLang="ko-KR" dirty="0"/>
          </a:p>
          <a:p>
            <a:pPr lvl="2"/>
            <a:r>
              <a:rPr lang="ko-KR" altLang="en-US" dirty="0" err="1"/>
              <a:t>가메</a:t>
            </a:r>
            <a:r>
              <a:rPr lang="ko-KR" altLang="en-US" dirty="0"/>
              <a:t> 출판사</a:t>
            </a:r>
            <a:r>
              <a:rPr lang="en-US" altLang="ko-KR" dirty="0"/>
              <a:t>, </a:t>
            </a:r>
            <a:r>
              <a:rPr lang="ko-KR" altLang="en-US" dirty="0"/>
              <a:t>김동근 </a:t>
            </a:r>
            <a:r>
              <a:rPr lang="ko-KR" altLang="en-US" dirty="0" smtClean="0"/>
              <a:t>저</a:t>
            </a:r>
            <a:endParaRPr lang="en-US" altLang="ko-KR" dirty="0" smtClean="0"/>
          </a:p>
          <a:p>
            <a:pPr lvl="1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OpenCV</a:t>
            </a:r>
            <a:r>
              <a:rPr lang="ko-KR" altLang="en-US" dirty="0" smtClean="0"/>
              <a:t>를 이용한 컴퓨터비전 실무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홍릉과학출판사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정성환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이문호저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3. </a:t>
            </a:r>
            <a:r>
              <a:rPr lang="en-US" altLang="ko-KR" dirty="0" smtClean="0">
                <a:hlinkClick r:id="rId2"/>
              </a:rPr>
              <a:t>http://opencv.org</a:t>
            </a:r>
            <a:endParaRPr lang="en-US" altLang="ko-KR" dirty="0"/>
          </a:p>
          <a:p>
            <a:pPr lvl="1"/>
            <a:r>
              <a:rPr lang="en-US" altLang="ko-KR" dirty="0" smtClean="0">
                <a:latin typeface="+mn-ea"/>
              </a:rPr>
              <a:t>4. Computer </a:t>
            </a:r>
            <a:r>
              <a:rPr lang="en-US" altLang="ko-KR" dirty="0">
                <a:latin typeface="+mn-ea"/>
              </a:rPr>
              <a:t>Vision – </a:t>
            </a:r>
            <a:r>
              <a:rPr lang="en-US" altLang="ko-KR" sz="2000" dirty="0">
                <a:latin typeface="+mn-ea"/>
              </a:rPr>
              <a:t>Algorithms and Applications</a:t>
            </a:r>
          </a:p>
          <a:p>
            <a:pPr lvl="2" indent="-342900">
              <a:defRPr/>
            </a:pPr>
            <a:r>
              <a:rPr lang="en-US" altLang="ko-KR" sz="1700" dirty="0" smtClean="0">
                <a:latin typeface="+mn-ea"/>
              </a:rPr>
              <a:t>Springer: Richard </a:t>
            </a:r>
            <a:r>
              <a:rPr lang="en-US" altLang="ko-KR" sz="1700" dirty="0" err="1" smtClean="0">
                <a:latin typeface="+mn-ea"/>
              </a:rPr>
              <a:t>Szeliski</a:t>
            </a:r>
            <a:endParaRPr lang="en-US" altLang="ko-KR" sz="17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73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061325" cy="4495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1) </a:t>
            </a:r>
            <a:r>
              <a:rPr lang="ko-KR" altLang="en-US" sz="3400" dirty="0" smtClean="0"/>
              <a:t>인식</a:t>
            </a:r>
            <a:r>
              <a:rPr lang="en-US" altLang="ko-KR" sz="3400" dirty="0" smtClean="0"/>
              <a:t>(recognition)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sz="3400" dirty="0" smtClean="0"/>
              <a:t>        </a:t>
            </a:r>
            <a:r>
              <a:rPr lang="en-US" altLang="ko-KR" dirty="0" smtClean="0"/>
              <a:t>characteristic of living organisms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    ex) human recognize by sight, by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    voice, by touching or by handwriting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    =&gt; concern on sensory recognition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ko-KR" dirty="0" smtClean="0"/>
              <a:t>              not on conceptual recognition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187624" y="404664"/>
            <a:ext cx="36724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ko-KR" altLang="en-US" sz="4000" dirty="0" smtClean="0"/>
              <a:t>용어설명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81523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2303</TotalTime>
  <Words>1369</Words>
  <Application>Microsoft Office PowerPoint</Application>
  <PresentationFormat>화면 슬라이드 쇼(4:3)</PresentationFormat>
  <Paragraphs>312</Paragraphs>
  <Slides>45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원본</vt:lpstr>
      <vt:lpstr>컴퓨터비젼 소개 엄종석 교수 </vt:lpstr>
      <vt:lpstr>소개</vt:lpstr>
      <vt:lpstr>컴퓨터비전이란?</vt:lpstr>
      <vt:lpstr>컴퓨터비전이란?</vt:lpstr>
      <vt:lpstr>Why do we study?</vt:lpstr>
      <vt:lpstr>What do we focus?</vt:lpstr>
      <vt:lpstr>Related Areas</vt:lpstr>
      <vt:lpstr>교재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계층적 처리</vt:lpstr>
      <vt:lpstr>예제) 지문인식</vt:lpstr>
      <vt:lpstr>예제) 지문인식</vt:lpstr>
      <vt:lpstr> </vt:lpstr>
      <vt:lpstr>PowerPoint 프레젠테이션</vt:lpstr>
      <vt:lpstr>PowerPoint 프레젠테이션</vt:lpstr>
      <vt:lpstr>예제)  얼굴인식</vt:lpstr>
      <vt:lpstr>응용분야</vt:lpstr>
      <vt:lpstr>응용분야</vt:lpstr>
      <vt:lpstr>PowerPoint 프레젠테이션</vt:lpstr>
      <vt:lpstr>PowerPoint 프레젠테이션</vt:lpstr>
      <vt:lpstr>PowerPoint 프레젠테이션</vt:lpstr>
      <vt:lpstr>Object recognition</vt:lpstr>
      <vt:lpstr>Mobile visual search: Google Goggles</vt:lpstr>
      <vt:lpstr>Mobile visual search: Leafsnap</vt:lpstr>
      <vt:lpstr>Smart Car</vt:lpstr>
      <vt:lpstr>Object detection and Classification</vt:lpstr>
      <vt:lpstr>ADAS(Advanced Driver Assistance System)</vt:lpstr>
      <vt:lpstr>Morphing</vt:lpstr>
      <vt:lpstr>Automatic panoramas (computational photography)</vt:lpstr>
      <vt:lpstr>3D Reconstruction </vt:lpstr>
      <vt:lpstr>PowerPoint 프레젠테이션</vt:lpstr>
      <vt:lpstr>PowerPoint 프레젠테이션</vt:lpstr>
      <vt:lpstr>강의계획</vt:lpstr>
      <vt:lpstr>강의계획</vt:lpstr>
      <vt:lpstr>강의계획</vt:lpstr>
      <vt:lpstr>컴퓨터비젼 응용분야 및 관련자료</vt:lpstr>
      <vt:lpstr>컴퓨터비젼 응용분야 및 관련자료</vt:lpstr>
      <vt:lpstr>tools</vt:lpstr>
      <vt:lpstr>grades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컴퓨터비젼</dc:title>
  <dc:creator>USER</dc:creator>
  <cp:lastModifiedBy>USER</cp:lastModifiedBy>
  <cp:revision>53</cp:revision>
  <dcterms:created xsi:type="dcterms:W3CDTF">2015-08-06T02:25:45Z</dcterms:created>
  <dcterms:modified xsi:type="dcterms:W3CDTF">2016-09-01T02:41:26Z</dcterms:modified>
</cp:coreProperties>
</file>